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31"/>
  </p:notesMasterIdLst>
  <p:handoutMasterIdLst>
    <p:handoutMasterId r:id="rId32"/>
  </p:handoutMasterIdLst>
  <p:sldIdLst>
    <p:sldId id="323" r:id="rId3"/>
    <p:sldId id="326" r:id="rId4"/>
    <p:sldId id="327" r:id="rId5"/>
    <p:sldId id="328" r:id="rId6"/>
    <p:sldId id="329" r:id="rId7"/>
    <p:sldId id="330" r:id="rId8"/>
    <p:sldId id="331" r:id="rId9"/>
    <p:sldId id="349" r:id="rId10"/>
    <p:sldId id="350" r:id="rId11"/>
    <p:sldId id="351" r:id="rId12"/>
    <p:sldId id="352" r:id="rId13"/>
    <p:sldId id="353" r:id="rId14"/>
    <p:sldId id="354" r:id="rId15"/>
    <p:sldId id="355" r:id="rId16"/>
    <p:sldId id="335" r:id="rId17"/>
    <p:sldId id="336" r:id="rId18"/>
    <p:sldId id="337" r:id="rId19"/>
    <p:sldId id="338" r:id="rId20"/>
    <p:sldId id="339" r:id="rId21"/>
    <p:sldId id="340" r:id="rId22"/>
    <p:sldId id="341" r:id="rId23"/>
    <p:sldId id="342" r:id="rId24"/>
    <p:sldId id="343" r:id="rId25"/>
    <p:sldId id="344" r:id="rId26"/>
    <p:sldId id="348" r:id="rId27"/>
    <p:sldId id="346" r:id="rId28"/>
    <p:sldId id="356" r:id="rId29"/>
    <p:sldId id="359" r:id="rId30"/>
  </p:sldIdLst>
  <p:sldSz cx="13679488" cy="8135938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2B97C408-95F7-4021-86C4-11AB63DA982B}">
          <p14:sldIdLst>
            <p14:sldId id="323"/>
            <p14:sldId id="326"/>
            <p14:sldId id="327"/>
            <p14:sldId id="328"/>
            <p14:sldId id="329"/>
            <p14:sldId id="330"/>
            <p14:sldId id="331"/>
            <p14:sldId id="349"/>
            <p14:sldId id="350"/>
            <p14:sldId id="351"/>
            <p14:sldId id="352"/>
            <p14:sldId id="353"/>
            <p14:sldId id="354"/>
            <p14:sldId id="355"/>
            <p14:sldId id="335"/>
            <p14:sldId id="336"/>
            <p14:sldId id="337"/>
            <p14:sldId id="338"/>
            <p14:sldId id="339"/>
            <p14:sldId id="340"/>
            <p14:sldId id="341"/>
            <p14:sldId id="342"/>
            <p14:sldId id="343"/>
            <p14:sldId id="344"/>
            <p14:sldId id="348"/>
            <p14:sldId id="346"/>
            <p14:sldId id="356"/>
            <p14:sldId id="3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562" userDrawn="1">
          <p15:clr>
            <a:srgbClr val="A4A3A4"/>
          </p15:clr>
        </p15:guide>
        <p15:guide id="2" pos="43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A50021"/>
    <a:srgbClr val="8C5E97"/>
    <a:srgbClr val="732282"/>
    <a:srgbClr val="7F7F7F"/>
    <a:srgbClr val="B035C9"/>
    <a:srgbClr val="785181"/>
    <a:srgbClr val="9999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280" autoAdjust="0"/>
  </p:normalViewPr>
  <p:slideViewPr>
    <p:cSldViewPr snapToGrid="0">
      <p:cViewPr varScale="1">
        <p:scale>
          <a:sx n="96" d="100"/>
          <a:sy n="96" d="100"/>
        </p:scale>
        <p:origin x="990" y="72"/>
      </p:cViewPr>
      <p:guideLst>
        <p:guide orient="horz" pos="2562"/>
        <p:guide pos="430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7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5F601A4E-EAE2-29DD-6D6A-69ABB415AD1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4E990E-DF26-60C3-5295-279F406713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19821-101D-41FD-B6E3-48897827CF10}" type="datetime1">
              <a:rPr lang="es-MX" smtClean="0"/>
              <a:t>02/09/2025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500552D-98C5-7F02-E801-032E0AFE875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882F19-AF09-4405-F13E-D8561885E3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00DC8-5271-4EC1-AB90-1F1F057F03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35971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7" y="10"/>
            <a:ext cx="3037368" cy="466088"/>
          </a:xfrm>
          <a:prstGeom prst="rect">
            <a:avLst/>
          </a:prstGeom>
        </p:spPr>
        <p:txBody>
          <a:bodyPr vert="horz" lIns="90519" tIns="45261" rIns="90519" bIns="45261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1461" y="10"/>
            <a:ext cx="3037367" cy="466088"/>
          </a:xfrm>
          <a:prstGeom prst="rect">
            <a:avLst/>
          </a:prstGeom>
        </p:spPr>
        <p:txBody>
          <a:bodyPr vert="horz" lIns="90519" tIns="45261" rIns="90519" bIns="45261" rtlCol="0"/>
          <a:lstStyle>
            <a:lvl1pPr algn="r">
              <a:defRPr sz="1200"/>
            </a:lvl1pPr>
          </a:lstStyle>
          <a:p>
            <a:fld id="{D3BD13CB-D2B9-4165-BAC9-5DBB22E0D2E8}" type="datetime1">
              <a:rPr lang="es-MX" smtClean="0"/>
              <a:t>02/09/2025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69950" y="1162050"/>
            <a:ext cx="5270500" cy="31353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19" tIns="45261" rIns="90519" bIns="45261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0577" y="4473817"/>
            <a:ext cx="5609267" cy="3660537"/>
          </a:xfrm>
          <a:prstGeom prst="rect">
            <a:avLst/>
          </a:prstGeom>
        </p:spPr>
        <p:txBody>
          <a:bodyPr vert="horz" lIns="90519" tIns="45261" rIns="90519" bIns="45261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7" y="8830314"/>
            <a:ext cx="3037368" cy="466088"/>
          </a:xfrm>
          <a:prstGeom prst="rect">
            <a:avLst/>
          </a:prstGeom>
        </p:spPr>
        <p:txBody>
          <a:bodyPr vert="horz" lIns="90519" tIns="45261" rIns="90519" bIns="45261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1461" y="8830314"/>
            <a:ext cx="3037367" cy="466088"/>
          </a:xfrm>
          <a:prstGeom prst="rect">
            <a:avLst/>
          </a:prstGeom>
        </p:spPr>
        <p:txBody>
          <a:bodyPr vert="horz" lIns="90519" tIns="45261" rIns="90519" bIns="45261" rtlCol="0" anchor="b"/>
          <a:lstStyle>
            <a:lvl1pPr algn="r">
              <a:defRPr sz="1200"/>
            </a:lvl1pPr>
          </a:lstStyle>
          <a:p>
            <a:fld id="{8C5BA8E2-8362-48FD-9185-EBFDB3B8B7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70535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869950" y="1162050"/>
            <a:ext cx="5270500" cy="3135313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1280">
              <a:defRPr/>
            </a:pPr>
            <a:fld id="{79800CED-BFD4-4116-A2FE-50113F3329E2}" type="slidenum">
              <a:rPr lang="es-MX">
                <a:solidFill>
                  <a:prstClr val="black"/>
                </a:solidFill>
                <a:latin typeface="Calibri" panose="020F0502020204030204"/>
              </a:rPr>
              <a:pPr defTabSz="911280">
                <a:defRPr/>
              </a:pPr>
              <a:t>1</a:t>
            </a:fld>
            <a:endParaRPr lang="es-MX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18724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BA8E2-8362-48FD-9185-EBFDB3B8B72D}" type="slidenum">
              <a:rPr lang="es-MX" smtClean="0"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5874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BA8E2-8362-48FD-9185-EBFDB3B8B72D}" type="slidenum">
              <a:rPr lang="es-MX" smtClean="0"/>
              <a:t>21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3172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9936" y="1331507"/>
            <a:ext cx="10259616" cy="2832512"/>
          </a:xfrm>
        </p:spPr>
        <p:txBody>
          <a:bodyPr anchor="b"/>
          <a:lstStyle>
            <a:lvl1pPr algn="ctr">
              <a:defRPr sz="673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936" y="4273251"/>
            <a:ext cx="10259616" cy="1964301"/>
          </a:xfrm>
        </p:spPr>
        <p:txBody>
          <a:bodyPr/>
          <a:lstStyle>
            <a:lvl1pPr marL="0" indent="0" algn="ctr">
              <a:buNone/>
              <a:defRPr sz="2693"/>
            </a:lvl1pPr>
            <a:lvl2pPr marL="512978" indent="0" algn="ctr">
              <a:buNone/>
              <a:defRPr sz="2244"/>
            </a:lvl2pPr>
            <a:lvl3pPr marL="1025957" indent="0" algn="ctr">
              <a:buNone/>
              <a:defRPr sz="2020"/>
            </a:lvl3pPr>
            <a:lvl4pPr marL="1538935" indent="0" algn="ctr">
              <a:buNone/>
              <a:defRPr sz="1795"/>
            </a:lvl4pPr>
            <a:lvl5pPr marL="2051914" indent="0" algn="ctr">
              <a:buNone/>
              <a:defRPr sz="1795"/>
            </a:lvl5pPr>
            <a:lvl6pPr marL="2564892" indent="0" algn="ctr">
              <a:buNone/>
              <a:defRPr sz="1795"/>
            </a:lvl6pPr>
            <a:lvl7pPr marL="3077870" indent="0" algn="ctr">
              <a:buNone/>
              <a:defRPr sz="1795"/>
            </a:lvl7pPr>
            <a:lvl8pPr marL="3590849" indent="0" algn="ctr">
              <a:buNone/>
              <a:defRPr sz="1795"/>
            </a:lvl8pPr>
            <a:lvl9pPr marL="4103827" indent="0" algn="ctr">
              <a:buNone/>
              <a:defRPr sz="1795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16E4-D1CD-4672-8E3C-98F63EBFD380}" type="datetime1">
              <a:rPr lang="es-MX" smtClean="0"/>
              <a:t>02/09/2025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6197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CB19D-3923-4911-ABAD-A7FF5B4720D8}" type="datetime1">
              <a:rPr lang="es-MX" smtClean="0"/>
              <a:t>02/09/2025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1725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89383" y="433164"/>
            <a:ext cx="2949640" cy="689483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0465" y="433164"/>
            <a:ext cx="8677925" cy="689483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7FAF-7634-4C00-8A83-B803821C0D19}" type="datetime1">
              <a:rPr lang="es-MX" smtClean="0"/>
              <a:t>02/09/2025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9964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9936" y="1331507"/>
            <a:ext cx="10259616" cy="2832512"/>
          </a:xfrm>
        </p:spPr>
        <p:txBody>
          <a:bodyPr anchor="b"/>
          <a:lstStyle>
            <a:lvl1pPr algn="ctr">
              <a:defRPr sz="673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936" y="4273251"/>
            <a:ext cx="10259616" cy="1964301"/>
          </a:xfrm>
        </p:spPr>
        <p:txBody>
          <a:bodyPr/>
          <a:lstStyle>
            <a:lvl1pPr marL="0" indent="0" algn="ctr">
              <a:buNone/>
              <a:defRPr sz="2693"/>
            </a:lvl1pPr>
            <a:lvl2pPr marL="512978" indent="0" algn="ctr">
              <a:buNone/>
              <a:defRPr sz="2244"/>
            </a:lvl2pPr>
            <a:lvl3pPr marL="1025957" indent="0" algn="ctr">
              <a:buNone/>
              <a:defRPr sz="2020"/>
            </a:lvl3pPr>
            <a:lvl4pPr marL="1538935" indent="0" algn="ctr">
              <a:buNone/>
              <a:defRPr sz="1795"/>
            </a:lvl4pPr>
            <a:lvl5pPr marL="2051914" indent="0" algn="ctr">
              <a:buNone/>
              <a:defRPr sz="1795"/>
            </a:lvl5pPr>
            <a:lvl6pPr marL="2564892" indent="0" algn="ctr">
              <a:buNone/>
              <a:defRPr sz="1795"/>
            </a:lvl6pPr>
            <a:lvl7pPr marL="3077870" indent="0" algn="ctr">
              <a:buNone/>
              <a:defRPr sz="1795"/>
            </a:lvl7pPr>
            <a:lvl8pPr marL="3590849" indent="0" algn="ctr">
              <a:buNone/>
              <a:defRPr sz="1795"/>
            </a:lvl8pPr>
            <a:lvl9pPr marL="4103827" indent="0" algn="ctr">
              <a:buNone/>
              <a:defRPr sz="1795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65255-CB93-4E5C-9C60-FB393917F881}" type="datetime1">
              <a:rPr lang="es-MX" smtClean="0"/>
              <a:t>02/09/2025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7596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7F96-23CB-4A4D-B78B-3DD39CC72CFD}" type="datetime1">
              <a:rPr lang="es-MX" smtClean="0"/>
              <a:t>02/09/2025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6328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340" y="2028336"/>
            <a:ext cx="11798558" cy="3384324"/>
          </a:xfrm>
        </p:spPr>
        <p:txBody>
          <a:bodyPr anchor="b"/>
          <a:lstStyle>
            <a:lvl1pPr>
              <a:defRPr sz="673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3340" y="5444676"/>
            <a:ext cx="11798558" cy="1779736"/>
          </a:xfrm>
        </p:spPr>
        <p:txBody>
          <a:bodyPr/>
          <a:lstStyle>
            <a:lvl1pPr marL="0" indent="0">
              <a:buNone/>
              <a:defRPr sz="2693">
                <a:solidFill>
                  <a:schemeClr val="tx1">
                    <a:tint val="75000"/>
                  </a:schemeClr>
                </a:solidFill>
              </a:defRPr>
            </a:lvl1pPr>
            <a:lvl2pPr marL="512978" indent="0">
              <a:buNone/>
              <a:defRPr sz="2244">
                <a:solidFill>
                  <a:schemeClr val="tx1">
                    <a:tint val="75000"/>
                  </a:schemeClr>
                </a:solidFill>
              </a:defRPr>
            </a:lvl2pPr>
            <a:lvl3pPr marL="1025957" indent="0">
              <a:buNone/>
              <a:defRPr sz="2020">
                <a:solidFill>
                  <a:schemeClr val="tx1">
                    <a:tint val="75000"/>
                  </a:schemeClr>
                </a:solidFill>
              </a:defRPr>
            </a:lvl3pPr>
            <a:lvl4pPr marL="1538935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4pPr>
            <a:lvl5pPr marL="2051914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5pPr>
            <a:lvl6pPr marL="2564892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6pPr>
            <a:lvl7pPr marL="3077870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7pPr>
            <a:lvl8pPr marL="3590849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8pPr>
            <a:lvl9pPr marL="4103827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7A7F5-A387-433A-B96B-3F66863FA2E9}" type="datetime1">
              <a:rPr lang="es-MX" smtClean="0"/>
              <a:t>02/09/2025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4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0465" y="2165817"/>
            <a:ext cx="5813782" cy="51621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5241" y="2165817"/>
            <a:ext cx="5813782" cy="51621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F4A22-4FED-418C-B1B1-0DA7126EE37D}" type="datetime1">
              <a:rPr lang="es-MX" smtClean="0"/>
              <a:t>02/09/2025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4456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433164"/>
            <a:ext cx="11798558" cy="15725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247" y="1994435"/>
            <a:ext cx="5787064" cy="977442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2247" y="2971877"/>
            <a:ext cx="5787064" cy="43711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25241" y="1994435"/>
            <a:ext cx="5815564" cy="977442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25241" y="2971877"/>
            <a:ext cx="5815564" cy="43711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2ECB3-C1BE-4818-87ED-981F6E82D55A}" type="datetime1">
              <a:rPr lang="es-MX" smtClean="0"/>
              <a:t>02/09/2025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5670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BBC6-3137-454D-8495-145B0E4012EC}" type="datetime1">
              <a:rPr lang="es-MX" smtClean="0"/>
              <a:t>02/09/2025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44539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7E092-75A9-4336-833D-E134C36655BB}" type="datetime1">
              <a:rPr lang="es-MX" smtClean="0"/>
              <a:t>02/09/2025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41066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542396"/>
            <a:ext cx="4411991" cy="1898386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5564" y="1171425"/>
            <a:ext cx="6925241" cy="5781789"/>
          </a:xfrm>
        </p:spPr>
        <p:txBody>
          <a:bodyPr/>
          <a:lstStyle>
            <a:lvl1pPr>
              <a:defRPr sz="3590"/>
            </a:lvl1pPr>
            <a:lvl2pPr>
              <a:defRPr sz="3142"/>
            </a:lvl2pPr>
            <a:lvl3pPr>
              <a:defRPr sz="2693"/>
            </a:lvl3pPr>
            <a:lvl4pPr>
              <a:defRPr sz="2244"/>
            </a:lvl4pPr>
            <a:lvl5pPr>
              <a:defRPr sz="2244"/>
            </a:lvl5pPr>
            <a:lvl6pPr>
              <a:defRPr sz="2244"/>
            </a:lvl6pPr>
            <a:lvl7pPr>
              <a:defRPr sz="2244"/>
            </a:lvl7pPr>
            <a:lvl8pPr>
              <a:defRPr sz="2244"/>
            </a:lvl8pPr>
            <a:lvl9pPr>
              <a:defRPr sz="224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2440782"/>
            <a:ext cx="4411991" cy="4521849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F534-27E1-4643-AD2D-B2F3F73CCB9B}" type="datetime1">
              <a:rPr lang="es-MX" smtClean="0"/>
              <a:t>02/09/2025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893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223E-CE67-4A1E-A041-282F483F718C}" type="datetime1">
              <a:rPr lang="es-MX" smtClean="0"/>
              <a:t>02/09/2025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21387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542396"/>
            <a:ext cx="4411991" cy="1898386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15564" y="1171425"/>
            <a:ext cx="6925241" cy="5781789"/>
          </a:xfrm>
        </p:spPr>
        <p:txBody>
          <a:bodyPr anchor="t"/>
          <a:lstStyle>
            <a:lvl1pPr marL="0" indent="0">
              <a:buNone/>
              <a:defRPr sz="3590"/>
            </a:lvl1pPr>
            <a:lvl2pPr marL="512978" indent="0">
              <a:buNone/>
              <a:defRPr sz="3142"/>
            </a:lvl2pPr>
            <a:lvl3pPr marL="1025957" indent="0">
              <a:buNone/>
              <a:defRPr sz="2693"/>
            </a:lvl3pPr>
            <a:lvl4pPr marL="1538935" indent="0">
              <a:buNone/>
              <a:defRPr sz="2244"/>
            </a:lvl4pPr>
            <a:lvl5pPr marL="2051914" indent="0">
              <a:buNone/>
              <a:defRPr sz="2244"/>
            </a:lvl5pPr>
            <a:lvl6pPr marL="2564892" indent="0">
              <a:buNone/>
              <a:defRPr sz="2244"/>
            </a:lvl6pPr>
            <a:lvl7pPr marL="3077870" indent="0">
              <a:buNone/>
              <a:defRPr sz="2244"/>
            </a:lvl7pPr>
            <a:lvl8pPr marL="3590849" indent="0">
              <a:buNone/>
              <a:defRPr sz="2244"/>
            </a:lvl8pPr>
            <a:lvl9pPr marL="4103827" indent="0">
              <a:buNone/>
              <a:defRPr sz="2244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2440782"/>
            <a:ext cx="4411991" cy="4521849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F88EF-8896-4F75-9C17-D153196AE26B}" type="datetime1">
              <a:rPr lang="es-MX" smtClean="0"/>
              <a:t>02/09/2025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3104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48887-059A-4E85-85E0-FEDDF6E56B64}" type="datetime1">
              <a:rPr lang="es-MX" smtClean="0"/>
              <a:t>02/09/2025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75896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89383" y="433164"/>
            <a:ext cx="2949640" cy="689483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0465" y="433164"/>
            <a:ext cx="8677925" cy="689483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B442-FBC4-477A-8C06-AF251DE77CA8}" type="datetime1">
              <a:rPr lang="es-MX" smtClean="0"/>
              <a:t>02/09/2025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8900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340" y="2028336"/>
            <a:ext cx="11798558" cy="3384324"/>
          </a:xfrm>
        </p:spPr>
        <p:txBody>
          <a:bodyPr anchor="b"/>
          <a:lstStyle>
            <a:lvl1pPr>
              <a:defRPr sz="673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3340" y="5444676"/>
            <a:ext cx="11798558" cy="1779736"/>
          </a:xfrm>
        </p:spPr>
        <p:txBody>
          <a:bodyPr/>
          <a:lstStyle>
            <a:lvl1pPr marL="0" indent="0">
              <a:buNone/>
              <a:defRPr sz="2693">
                <a:solidFill>
                  <a:schemeClr val="tx1">
                    <a:tint val="75000"/>
                  </a:schemeClr>
                </a:solidFill>
              </a:defRPr>
            </a:lvl1pPr>
            <a:lvl2pPr marL="512978" indent="0">
              <a:buNone/>
              <a:defRPr sz="2244">
                <a:solidFill>
                  <a:schemeClr val="tx1">
                    <a:tint val="75000"/>
                  </a:schemeClr>
                </a:solidFill>
              </a:defRPr>
            </a:lvl2pPr>
            <a:lvl3pPr marL="1025957" indent="0">
              <a:buNone/>
              <a:defRPr sz="2020">
                <a:solidFill>
                  <a:schemeClr val="tx1">
                    <a:tint val="75000"/>
                  </a:schemeClr>
                </a:solidFill>
              </a:defRPr>
            </a:lvl3pPr>
            <a:lvl4pPr marL="1538935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4pPr>
            <a:lvl5pPr marL="2051914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5pPr>
            <a:lvl6pPr marL="2564892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6pPr>
            <a:lvl7pPr marL="3077870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7pPr>
            <a:lvl8pPr marL="3590849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8pPr>
            <a:lvl9pPr marL="4103827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E704E-AD96-46FC-92A7-B5F5B0C45F80}" type="datetime1">
              <a:rPr lang="es-MX" smtClean="0"/>
              <a:t>02/09/2025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944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0465" y="2165817"/>
            <a:ext cx="5813782" cy="51621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5241" y="2165817"/>
            <a:ext cx="5813782" cy="51621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C5B0-D7F9-4179-8EA2-18694AB0C6C9}" type="datetime1">
              <a:rPr lang="es-MX" smtClean="0"/>
              <a:t>02/09/2025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0030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433164"/>
            <a:ext cx="11798558" cy="15725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247" y="1994435"/>
            <a:ext cx="5787064" cy="977442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2247" y="2971877"/>
            <a:ext cx="5787064" cy="43711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25241" y="1994435"/>
            <a:ext cx="5815564" cy="977442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25241" y="2971877"/>
            <a:ext cx="5815564" cy="43711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D9FBE-F534-4D44-AE6B-A8F4D76CB862}" type="datetime1">
              <a:rPr lang="es-MX" smtClean="0"/>
              <a:t>02/09/2025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117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A35A-EE8E-4B14-A800-7571D58B3B4F}" type="datetime1">
              <a:rPr lang="es-MX" smtClean="0"/>
              <a:t>02/09/2025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358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BF62-F761-4DB8-8F55-5BDED432CC72}" type="datetime1">
              <a:rPr lang="es-MX" smtClean="0"/>
              <a:t>02/09/2025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800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542396"/>
            <a:ext cx="4411991" cy="1898386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5564" y="1171425"/>
            <a:ext cx="6925241" cy="5781789"/>
          </a:xfrm>
        </p:spPr>
        <p:txBody>
          <a:bodyPr/>
          <a:lstStyle>
            <a:lvl1pPr>
              <a:defRPr sz="3590"/>
            </a:lvl1pPr>
            <a:lvl2pPr>
              <a:defRPr sz="3142"/>
            </a:lvl2pPr>
            <a:lvl3pPr>
              <a:defRPr sz="2693"/>
            </a:lvl3pPr>
            <a:lvl4pPr>
              <a:defRPr sz="2244"/>
            </a:lvl4pPr>
            <a:lvl5pPr>
              <a:defRPr sz="2244"/>
            </a:lvl5pPr>
            <a:lvl6pPr>
              <a:defRPr sz="2244"/>
            </a:lvl6pPr>
            <a:lvl7pPr>
              <a:defRPr sz="2244"/>
            </a:lvl7pPr>
            <a:lvl8pPr>
              <a:defRPr sz="2244"/>
            </a:lvl8pPr>
            <a:lvl9pPr>
              <a:defRPr sz="224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2440782"/>
            <a:ext cx="4411991" cy="4521849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20476-AD9E-4305-B728-F09E482E4587}" type="datetime1">
              <a:rPr lang="es-MX" smtClean="0"/>
              <a:t>02/09/2025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4854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542396"/>
            <a:ext cx="4411991" cy="1898386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15564" y="1171425"/>
            <a:ext cx="6925241" cy="5781789"/>
          </a:xfrm>
        </p:spPr>
        <p:txBody>
          <a:bodyPr anchor="t"/>
          <a:lstStyle>
            <a:lvl1pPr marL="0" indent="0">
              <a:buNone/>
              <a:defRPr sz="3590"/>
            </a:lvl1pPr>
            <a:lvl2pPr marL="512978" indent="0">
              <a:buNone/>
              <a:defRPr sz="3142"/>
            </a:lvl2pPr>
            <a:lvl3pPr marL="1025957" indent="0">
              <a:buNone/>
              <a:defRPr sz="2693"/>
            </a:lvl3pPr>
            <a:lvl4pPr marL="1538935" indent="0">
              <a:buNone/>
              <a:defRPr sz="2244"/>
            </a:lvl4pPr>
            <a:lvl5pPr marL="2051914" indent="0">
              <a:buNone/>
              <a:defRPr sz="2244"/>
            </a:lvl5pPr>
            <a:lvl6pPr marL="2564892" indent="0">
              <a:buNone/>
              <a:defRPr sz="2244"/>
            </a:lvl6pPr>
            <a:lvl7pPr marL="3077870" indent="0">
              <a:buNone/>
              <a:defRPr sz="2244"/>
            </a:lvl7pPr>
            <a:lvl8pPr marL="3590849" indent="0">
              <a:buNone/>
              <a:defRPr sz="2244"/>
            </a:lvl8pPr>
            <a:lvl9pPr marL="4103827" indent="0">
              <a:buNone/>
              <a:defRPr sz="2244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2440782"/>
            <a:ext cx="4411991" cy="4521849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8C03C-EF01-4D97-A27E-9C17A76D3F4A}" type="datetime1">
              <a:rPr lang="es-MX" smtClean="0"/>
              <a:t>02/09/2025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560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0465" y="433164"/>
            <a:ext cx="11798558" cy="15725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0465" y="2165817"/>
            <a:ext cx="11798558" cy="5162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0465" y="7540810"/>
            <a:ext cx="3077885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69DDA-CD88-4E00-A8D9-7728E7D784EC}" type="datetime1">
              <a:rPr lang="es-MX" smtClean="0"/>
              <a:t>02/09/2025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31331" y="7540810"/>
            <a:ext cx="4616827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61138" y="7540810"/>
            <a:ext cx="3077885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74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1025957" rtl="0" eaLnBrk="1" latinLnBrk="0" hangingPunct="1">
        <a:lnSpc>
          <a:spcPct val="90000"/>
        </a:lnSpc>
        <a:spcBef>
          <a:spcPct val="0"/>
        </a:spcBef>
        <a:buNone/>
        <a:defRPr sz="49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489" indent="-256489" algn="l" defTabSz="1025957" rtl="0" eaLnBrk="1" latinLnBrk="0" hangingPunct="1">
        <a:lnSpc>
          <a:spcPct val="90000"/>
        </a:lnSpc>
        <a:spcBef>
          <a:spcPts val="1122"/>
        </a:spcBef>
        <a:buFont typeface="Arial" panose="020B0604020202020204" pitchFamily="34" charset="0"/>
        <a:buChar char="•"/>
        <a:defRPr sz="3142" kern="1200">
          <a:solidFill>
            <a:schemeClr val="tx1"/>
          </a:solidFill>
          <a:latin typeface="+mn-lt"/>
          <a:ea typeface="+mn-ea"/>
          <a:cs typeface="+mn-cs"/>
        </a:defRPr>
      </a:lvl1pPr>
      <a:lvl2pPr marL="76946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2pPr>
      <a:lvl3pPr marL="128244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244" kern="1200">
          <a:solidFill>
            <a:schemeClr val="tx1"/>
          </a:solidFill>
          <a:latin typeface="+mn-lt"/>
          <a:ea typeface="+mn-ea"/>
          <a:cs typeface="+mn-cs"/>
        </a:defRPr>
      </a:lvl3pPr>
      <a:lvl4pPr marL="1795424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308403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821381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334360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84733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36031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1pPr>
      <a:lvl2pPr marL="512978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2pPr>
      <a:lvl3pPr marL="102595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3pPr>
      <a:lvl4pPr marL="1538935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051914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564892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07787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590849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10382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0465" y="433164"/>
            <a:ext cx="11798558" cy="15725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0465" y="2165817"/>
            <a:ext cx="11798558" cy="5162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0465" y="7540810"/>
            <a:ext cx="3077885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1F33E-3674-47F7-8923-B0B71AF7DFDC}" type="datetime1">
              <a:rPr lang="es-MX" smtClean="0"/>
              <a:t>02/09/2025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31331" y="7540810"/>
            <a:ext cx="4616827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61138" y="7540810"/>
            <a:ext cx="3077885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8255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1025957" rtl="0" eaLnBrk="1" latinLnBrk="0" hangingPunct="1">
        <a:lnSpc>
          <a:spcPct val="90000"/>
        </a:lnSpc>
        <a:spcBef>
          <a:spcPct val="0"/>
        </a:spcBef>
        <a:buNone/>
        <a:defRPr sz="49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489" indent="-256489" algn="l" defTabSz="1025957" rtl="0" eaLnBrk="1" latinLnBrk="0" hangingPunct="1">
        <a:lnSpc>
          <a:spcPct val="90000"/>
        </a:lnSpc>
        <a:spcBef>
          <a:spcPts val="1122"/>
        </a:spcBef>
        <a:buFont typeface="Arial" panose="020B0604020202020204" pitchFamily="34" charset="0"/>
        <a:buChar char="•"/>
        <a:defRPr sz="3142" kern="1200">
          <a:solidFill>
            <a:schemeClr val="tx1"/>
          </a:solidFill>
          <a:latin typeface="+mn-lt"/>
          <a:ea typeface="+mn-ea"/>
          <a:cs typeface="+mn-cs"/>
        </a:defRPr>
      </a:lvl1pPr>
      <a:lvl2pPr marL="76946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2pPr>
      <a:lvl3pPr marL="128244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244" kern="1200">
          <a:solidFill>
            <a:schemeClr val="tx1"/>
          </a:solidFill>
          <a:latin typeface="+mn-lt"/>
          <a:ea typeface="+mn-ea"/>
          <a:cs typeface="+mn-cs"/>
        </a:defRPr>
      </a:lvl3pPr>
      <a:lvl4pPr marL="1795424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308403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821381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334360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84733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36031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1pPr>
      <a:lvl2pPr marL="512978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2pPr>
      <a:lvl3pPr marL="102595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3pPr>
      <a:lvl4pPr marL="1538935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051914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564892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07787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590849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10382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c.org.mx/v1/images/legislacion/6feb23/Reglamento%20Interior%20del%20Instituto%20Electoral%20de%20Coahuila.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iec.org.mx/v1/images/legislacion/Actualizacion_Abril_22/IEC.CG.071.2019.%20Manual%20de%20organizaci%C3%B3n.pdf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8.xml"/><Relationship Id="rId4" Type="http://schemas.openxmlformats.org/officeDocument/2006/relationships/hyperlink" Target="https://ieccloud.iec-sis.org.mx/index.php/s/nae3XOQrPRoNg6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1A298F04-0B75-5A2D-3186-9A6EBA0B9AE4}"/>
              </a:ext>
            </a:extLst>
          </p:cNvPr>
          <p:cNvSpPr/>
          <p:nvPr/>
        </p:nvSpPr>
        <p:spPr>
          <a:xfrm>
            <a:off x="5040761" y="5227983"/>
            <a:ext cx="3597965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endParaRPr lang="es-MX" sz="1217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F5B08A86-F998-6F80-A806-B31530B3A8D3}"/>
              </a:ext>
            </a:extLst>
          </p:cNvPr>
          <p:cNvSpPr/>
          <p:nvPr/>
        </p:nvSpPr>
        <p:spPr>
          <a:xfrm>
            <a:off x="0" y="7440550"/>
            <a:ext cx="105679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E636271-AF76-6037-10DF-467D5C64B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0043" y="7516483"/>
            <a:ext cx="3077885" cy="433163"/>
          </a:xfrm>
        </p:spPr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AD6D6BD-5E3B-B405-691F-C327106185DF}"/>
              </a:ext>
            </a:extLst>
          </p:cNvPr>
          <p:cNvSpPr/>
          <p:nvPr/>
        </p:nvSpPr>
        <p:spPr>
          <a:xfrm>
            <a:off x="0" y="7390855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de agosto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31 de agosto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3E8A5A0-C478-5F3B-0C10-80F2A6FC62BA}"/>
              </a:ext>
            </a:extLst>
          </p:cNvPr>
          <p:cNvSpPr txBox="1"/>
          <p:nvPr/>
        </p:nvSpPr>
        <p:spPr>
          <a:xfrm>
            <a:off x="4924786" y="5106766"/>
            <a:ext cx="3829913" cy="46166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s-MX" sz="2400" dirty="0">
                <a:latin typeface="Century Gothic" panose="020B0502020202020204" pitchFamily="34" charset="0"/>
              </a:rPr>
              <a:t>Fracción II  |  Artículo 65</a:t>
            </a:r>
          </a:p>
        </p:txBody>
      </p:sp>
    </p:spTree>
    <p:extLst>
      <p:ext uri="{BB962C8B-B14F-4D97-AF65-F5344CB8AC3E}">
        <p14:creationId xmlns:p14="http://schemas.microsoft.com/office/powerpoint/2010/main" val="3980520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7">
            <a:extLst>
              <a:ext uri="{FF2B5EF4-FFF2-40B4-BE49-F238E27FC236}">
                <a16:creationId xmlns:a16="http://schemas.microsoft.com/office/drawing/2014/main" id="{F99D848E-AA8E-4C38-B588-A36F524A855F}"/>
              </a:ext>
            </a:extLst>
          </p:cNvPr>
          <p:cNvSpPr/>
          <p:nvPr/>
        </p:nvSpPr>
        <p:spPr>
          <a:xfrm>
            <a:off x="6749164" y="5337258"/>
            <a:ext cx="2725562" cy="98157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18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</a:t>
            </a:r>
            <a:r>
              <a:rPr lang="es-ES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Contabilidad y Costos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Minerva Selene Navejar Castañeda</a:t>
            </a: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050CE094-8D88-8786-2705-3EB35374BC30}"/>
              </a:ext>
            </a:extLst>
          </p:cNvPr>
          <p:cNvCxnSpPr>
            <a:cxnSpLocks/>
          </p:cNvCxnSpPr>
          <p:nvPr/>
        </p:nvCxnSpPr>
        <p:spPr>
          <a:xfrm>
            <a:off x="6199511" y="3144179"/>
            <a:ext cx="0" cy="5457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F23D8623-BA64-E445-A7E0-F39886187610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6196335" y="1936929"/>
            <a:ext cx="1" cy="478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ángulo 5">
            <a:extLst>
              <a:ext uri="{FF2B5EF4-FFF2-40B4-BE49-F238E27FC236}">
                <a16:creationId xmlns:a16="http://schemas.microsoft.com/office/drawing/2014/main" id="{B0BD3A94-809F-8343-B8F8-C25377660344}"/>
              </a:ext>
            </a:extLst>
          </p:cNvPr>
          <p:cNvSpPr/>
          <p:nvPr/>
        </p:nvSpPr>
        <p:spPr>
          <a:xfrm>
            <a:off x="4670776" y="972129"/>
            <a:ext cx="3051119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23FE057-A8AE-3192-C259-27264C7BC16C}"/>
              </a:ext>
            </a:extLst>
          </p:cNvPr>
          <p:cNvSpPr/>
          <p:nvPr/>
        </p:nvSpPr>
        <p:spPr>
          <a:xfrm>
            <a:off x="4670776" y="2322135"/>
            <a:ext cx="3044767" cy="93099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5900D842-A9BF-5DB0-81A1-9ADFD00E9EC2}"/>
              </a:ext>
            </a:extLst>
          </p:cNvPr>
          <p:cNvSpPr/>
          <p:nvPr/>
        </p:nvSpPr>
        <p:spPr>
          <a:xfrm>
            <a:off x="4670776" y="3631517"/>
            <a:ext cx="3044767" cy="9647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Financieros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Arreazola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Gil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E844137-B5E2-9090-1E95-1CAAF199D090}"/>
              </a:ext>
            </a:extLst>
          </p:cNvPr>
          <p:cNvSpPr/>
          <p:nvPr/>
        </p:nvSpPr>
        <p:spPr>
          <a:xfrm>
            <a:off x="2834644" y="5337258"/>
            <a:ext cx="2795280" cy="98157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Cuentas por Pagar y Comprobación de Gastos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Iris Esmeralda Enríquez Monsiváis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F748313B-EB12-6BF2-48CB-DDD60B508F8B}"/>
              </a:ext>
            </a:extLst>
          </p:cNvPr>
          <p:cNvCxnSpPr>
            <a:cxnSpLocks/>
          </p:cNvCxnSpPr>
          <p:nvPr/>
        </p:nvCxnSpPr>
        <p:spPr>
          <a:xfrm flipH="1">
            <a:off x="6196335" y="4583895"/>
            <a:ext cx="3175" cy="428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BDA60662-CC9F-4DBB-A618-C17F9232A1C6}"/>
              </a:ext>
            </a:extLst>
          </p:cNvPr>
          <p:cNvCxnSpPr>
            <a:cxnSpLocks/>
          </p:cNvCxnSpPr>
          <p:nvPr/>
        </p:nvCxnSpPr>
        <p:spPr>
          <a:xfrm>
            <a:off x="4206333" y="5012152"/>
            <a:ext cx="39056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20FD25B0-B305-4960-AF8A-1C59AA8B84BB}"/>
              </a:ext>
            </a:extLst>
          </p:cNvPr>
          <p:cNvCxnSpPr>
            <a:cxnSpLocks/>
          </p:cNvCxnSpPr>
          <p:nvPr/>
        </p:nvCxnSpPr>
        <p:spPr>
          <a:xfrm>
            <a:off x="4206333" y="5015135"/>
            <a:ext cx="0" cy="3221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095B0BAC-E028-4D79-B636-7AEF2D7EC9C6}"/>
              </a:ext>
            </a:extLst>
          </p:cNvPr>
          <p:cNvCxnSpPr>
            <a:cxnSpLocks/>
            <a:endCxn id="18" idx="0"/>
          </p:cNvCxnSpPr>
          <p:nvPr/>
        </p:nvCxnSpPr>
        <p:spPr>
          <a:xfrm flipH="1">
            <a:off x="8111945" y="5012152"/>
            <a:ext cx="1" cy="3251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F46CADB8-B567-F817-B2B6-4A3C1B92B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10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C6D9012-2F8B-00F1-AB87-FF1B35F1BB63}"/>
              </a:ext>
            </a:extLst>
          </p:cNvPr>
          <p:cNvSpPr/>
          <p:nvPr/>
        </p:nvSpPr>
        <p:spPr>
          <a:xfrm>
            <a:off x="0" y="7390855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de agosto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31 de agosto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8773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88E94A8C-CC99-8822-30B1-ED5A8C5F0A6F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6368831" y="1846313"/>
            <a:ext cx="0" cy="28374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ángulo 6">
            <a:extLst>
              <a:ext uri="{FF2B5EF4-FFF2-40B4-BE49-F238E27FC236}">
                <a16:creationId xmlns:a16="http://schemas.microsoft.com/office/drawing/2014/main" id="{B2F6A470-9A56-3CDE-B072-453A1694A487}"/>
              </a:ext>
            </a:extLst>
          </p:cNvPr>
          <p:cNvSpPr/>
          <p:nvPr/>
        </p:nvSpPr>
        <p:spPr>
          <a:xfrm>
            <a:off x="4842431" y="88151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0E22F3A1-27E8-FFF0-A172-D85EC179C3D2}"/>
              </a:ext>
            </a:extLst>
          </p:cNvPr>
          <p:cNvSpPr/>
          <p:nvPr/>
        </p:nvSpPr>
        <p:spPr>
          <a:xfrm>
            <a:off x="4842431" y="212349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121EB139-B18C-34B4-F1B8-BCDA80701F27}"/>
              </a:ext>
            </a:extLst>
          </p:cNvPr>
          <p:cNvSpPr/>
          <p:nvPr/>
        </p:nvSpPr>
        <p:spPr>
          <a:xfrm>
            <a:off x="2944459" y="51014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Auditoría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de Lourdes Rosales Flores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73633FD9-ABD7-400B-F35B-8274BF6DB951}"/>
              </a:ext>
            </a:extLst>
          </p:cNvPr>
          <p:cNvSpPr/>
          <p:nvPr/>
        </p:nvSpPr>
        <p:spPr>
          <a:xfrm>
            <a:off x="4842431" y="336547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Auditoría y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Valdés Villarreal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B6FF885-BDD9-40F7-A7F3-1ACD3AC5571F}"/>
              </a:ext>
            </a:extLst>
          </p:cNvPr>
          <p:cNvSpPr/>
          <p:nvPr/>
        </p:nvSpPr>
        <p:spPr>
          <a:xfrm>
            <a:off x="6841144" y="51014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Dayba Fernanda Alvarado de la Peña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FEDAA1D2-17B0-A007-0821-222358285E33}"/>
              </a:ext>
            </a:extLst>
          </p:cNvPr>
          <p:cNvCxnSpPr>
            <a:cxnSpLocks/>
          </p:cNvCxnSpPr>
          <p:nvPr/>
        </p:nvCxnSpPr>
        <p:spPr>
          <a:xfrm>
            <a:off x="4470859" y="4673600"/>
            <a:ext cx="38932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254554F2-AEAD-3635-49CF-1904BC4DC9C1}"/>
              </a:ext>
            </a:extLst>
          </p:cNvPr>
          <p:cNvCxnSpPr>
            <a:cxnSpLocks/>
          </p:cNvCxnSpPr>
          <p:nvPr/>
        </p:nvCxnSpPr>
        <p:spPr>
          <a:xfrm>
            <a:off x="4470859" y="4676288"/>
            <a:ext cx="0" cy="4431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278B5316-5CD7-21DE-6018-C9248986D916}"/>
              </a:ext>
            </a:extLst>
          </p:cNvPr>
          <p:cNvCxnSpPr>
            <a:cxnSpLocks/>
          </p:cNvCxnSpPr>
          <p:nvPr/>
        </p:nvCxnSpPr>
        <p:spPr>
          <a:xfrm>
            <a:off x="8364111" y="4676288"/>
            <a:ext cx="3433" cy="4431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24932053-93CA-7316-0934-D93210528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11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34F24A5-337D-D2EE-AC09-03BD95445915}"/>
              </a:ext>
            </a:extLst>
          </p:cNvPr>
          <p:cNvSpPr/>
          <p:nvPr/>
        </p:nvSpPr>
        <p:spPr>
          <a:xfrm>
            <a:off x="0" y="7390855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de agosto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31 de agosto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97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814D023B-5E54-6FAD-8E96-750E52437427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417404" y="2059095"/>
            <a:ext cx="0" cy="17104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54566859-9AD4-C07D-1339-66D6F241E6ED}"/>
              </a:ext>
            </a:extLst>
          </p:cNvPr>
          <p:cNvCxnSpPr/>
          <p:nvPr/>
        </p:nvCxnSpPr>
        <p:spPr>
          <a:xfrm>
            <a:off x="9785692" y="3759339"/>
            <a:ext cx="0" cy="177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ángulo 4">
            <a:extLst>
              <a:ext uri="{FF2B5EF4-FFF2-40B4-BE49-F238E27FC236}">
                <a16:creationId xmlns:a16="http://schemas.microsoft.com/office/drawing/2014/main" id="{33AEF057-5756-9D1C-229F-CCC439497D2A}"/>
              </a:ext>
            </a:extLst>
          </p:cNvPr>
          <p:cNvSpPr/>
          <p:nvPr/>
        </p:nvSpPr>
        <p:spPr>
          <a:xfrm>
            <a:off x="4891004" y="109429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61298CF-CAC4-3D94-BC46-A392E9443A30}"/>
              </a:ext>
            </a:extLst>
          </p:cNvPr>
          <p:cNvSpPr/>
          <p:nvPr/>
        </p:nvSpPr>
        <p:spPr>
          <a:xfrm>
            <a:off x="4891004" y="2402362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 Programación y Control Presupuestal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Sarahi Bocanegra Covarrubias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FCFA95CD-0407-A356-D151-6E365569699A}"/>
              </a:ext>
            </a:extLst>
          </p:cNvPr>
          <p:cNvSpPr/>
          <p:nvPr/>
        </p:nvSpPr>
        <p:spPr>
          <a:xfrm>
            <a:off x="1522716" y="414165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Guadalupe Narro Barrios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741297DD-82B0-0017-D711-A7AA9675B35A}"/>
              </a:ext>
            </a:extLst>
          </p:cNvPr>
          <p:cNvSpPr/>
          <p:nvPr/>
        </p:nvSpPr>
        <p:spPr>
          <a:xfrm>
            <a:off x="4891004" y="414165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Servicios y Apoyo Logístico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Mario Alberto Flores Bazaldúa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978837D3-28C6-4F37-8C7A-16641F159C69}"/>
              </a:ext>
            </a:extLst>
          </p:cNvPr>
          <p:cNvSpPr/>
          <p:nvPr/>
        </p:nvSpPr>
        <p:spPr>
          <a:xfrm>
            <a:off x="8259292" y="519714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Presupuesto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Rosa Hilda Sandoval Campos</a:t>
            </a:r>
          </a:p>
        </p:txBody>
      </p: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2E133440-AF68-8427-3F4C-652855969393}"/>
              </a:ext>
            </a:extLst>
          </p:cNvPr>
          <p:cNvCxnSpPr>
            <a:cxnSpLocks/>
          </p:cNvCxnSpPr>
          <p:nvPr/>
        </p:nvCxnSpPr>
        <p:spPr>
          <a:xfrm>
            <a:off x="3049116" y="3759339"/>
            <a:ext cx="6736576" cy="101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38BA4CBB-A408-FC24-8BB5-05A64290CB41}"/>
              </a:ext>
            </a:extLst>
          </p:cNvPr>
          <p:cNvCxnSpPr>
            <a:endCxn id="8" idx="0"/>
          </p:cNvCxnSpPr>
          <p:nvPr/>
        </p:nvCxnSpPr>
        <p:spPr>
          <a:xfrm>
            <a:off x="3049116" y="3747297"/>
            <a:ext cx="0" cy="3943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62C8301F-B1B4-C156-E191-AA3B73BB8D54}"/>
              </a:ext>
            </a:extLst>
          </p:cNvPr>
          <p:cNvCxnSpPr/>
          <p:nvPr/>
        </p:nvCxnSpPr>
        <p:spPr>
          <a:xfrm>
            <a:off x="6417404" y="3759339"/>
            <a:ext cx="0" cy="3943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41586DD-0C5D-141A-A5CF-D7AEF7045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12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81BB75B8-3379-F3D2-678B-85E1DAB7F336}"/>
              </a:ext>
            </a:extLst>
          </p:cNvPr>
          <p:cNvSpPr/>
          <p:nvPr/>
        </p:nvSpPr>
        <p:spPr>
          <a:xfrm>
            <a:off x="0" y="7390855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de agosto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31 de agosto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8521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B2FD9142-C5D3-E849-5C22-17DAA0C0F9D3}"/>
              </a:ext>
            </a:extLst>
          </p:cNvPr>
          <p:cNvCxnSpPr>
            <a:cxnSpLocks/>
          </p:cNvCxnSpPr>
          <p:nvPr/>
        </p:nvCxnSpPr>
        <p:spPr>
          <a:xfrm>
            <a:off x="2808251" y="3357106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FE84C6A9-64F8-D084-D048-E96913E960E9}"/>
              </a:ext>
            </a:extLst>
          </p:cNvPr>
          <p:cNvCxnSpPr/>
          <p:nvPr/>
        </p:nvCxnSpPr>
        <p:spPr>
          <a:xfrm>
            <a:off x="6519055" y="893833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DD049746-2F2C-CDBA-697B-FC8F73DF0FAB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6519052" y="1993922"/>
            <a:ext cx="12038" cy="39526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68">
            <a:extLst>
              <a:ext uri="{FF2B5EF4-FFF2-40B4-BE49-F238E27FC236}">
                <a16:creationId xmlns:a16="http://schemas.microsoft.com/office/drawing/2014/main" id="{193B1659-EB00-FAC6-CBB8-C2E0192BAFE5}"/>
              </a:ext>
            </a:extLst>
          </p:cNvPr>
          <p:cNvCxnSpPr/>
          <p:nvPr/>
        </p:nvCxnSpPr>
        <p:spPr>
          <a:xfrm>
            <a:off x="6531089" y="3016868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BB5BCFDA-5177-0FB5-12C1-A63787C2862A}"/>
              </a:ext>
            </a:extLst>
          </p:cNvPr>
          <p:cNvCxnSpPr/>
          <p:nvPr/>
        </p:nvCxnSpPr>
        <p:spPr>
          <a:xfrm>
            <a:off x="11429115" y="4492557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4AC0DBF3-35AC-97F9-7786-903077EDA379}"/>
              </a:ext>
            </a:extLst>
          </p:cNvPr>
          <p:cNvCxnSpPr>
            <a:cxnSpLocks/>
          </p:cNvCxnSpPr>
          <p:nvPr/>
        </p:nvCxnSpPr>
        <p:spPr>
          <a:xfrm>
            <a:off x="9884049" y="4279763"/>
            <a:ext cx="0" cy="19611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F88502D7-BBE6-E6AC-260E-C70551D9F249}"/>
              </a:ext>
            </a:extLst>
          </p:cNvPr>
          <p:cNvCxnSpPr/>
          <p:nvPr/>
        </p:nvCxnSpPr>
        <p:spPr>
          <a:xfrm>
            <a:off x="9887833" y="3357304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EC103997-BB98-F822-ADDE-75CE3066525A}"/>
              </a:ext>
            </a:extLst>
          </p:cNvPr>
          <p:cNvCxnSpPr/>
          <p:nvPr/>
        </p:nvCxnSpPr>
        <p:spPr>
          <a:xfrm>
            <a:off x="4234587" y="4913179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CAD2EFE4-D037-3C3A-CAE9-0C7A06A997FE}"/>
              </a:ext>
            </a:extLst>
          </p:cNvPr>
          <p:cNvCxnSpPr/>
          <p:nvPr/>
        </p:nvCxnSpPr>
        <p:spPr>
          <a:xfrm>
            <a:off x="4221886" y="5553936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1BB42E22-0EA4-09A6-7B25-AB2DB7920EF9}"/>
              </a:ext>
            </a:extLst>
          </p:cNvPr>
          <p:cNvCxnSpPr/>
          <p:nvPr/>
        </p:nvCxnSpPr>
        <p:spPr>
          <a:xfrm>
            <a:off x="4221886" y="6231710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0AACB2A2-AF6D-089C-4853-AA7A8C9BA597}"/>
              </a:ext>
            </a:extLst>
          </p:cNvPr>
          <p:cNvCxnSpPr/>
          <p:nvPr/>
        </p:nvCxnSpPr>
        <p:spPr>
          <a:xfrm>
            <a:off x="1420368" y="4888968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A3A630B9-22D6-7862-645D-9306DC88B9E1}"/>
              </a:ext>
            </a:extLst>
          </p:cNvPr>
          <p:cNvCxnSpPr/>
          <p:nvPr/>
        </p:nvCxnSpPr>
        <p:spPr>
          <a:xfrm>
            <a:off x="1420368" y="5562993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E2D22F5A-52DC-5399-77CF-E1FBDA61DB98}"/>
              </a:ext>
            </a:extLst>
          </p:cNvPr>
          <p:cNvCxnSpPr/>
          <p:nvPr/>
        </p:nvCxnSpPr>
        <p:spPr>
          <a:xfrm>
            <a:off x="1423640" y="6231710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ángulo 4">
            <a:extLst>
              <a:ext uri="{FF2B5EF4-FFF2-40B4-BE49-F238E27FC236}">
                <a16:creationId xmlns:a16="http://schemas.microsoft.com/office/drawing/2014/main" id="{276EB4A7-1092-ACEB-B1BA-0A4D80518C27}"/>
              </a:ext>
            </a:extLst>
          </p:cNvPr>
          <p:cNvSpPr/>
          <p:nvPr/>
        </p:nvSpPr>
        <p:spPr>
          <a:xfrm>
            <a:off x="4992655" y="203947"/>
            <a:ext cx="3052800" cy="74901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07E379BA-13D8-78E9-7EF7-801CF2C81E17}"/>
              </a:ext>
            </a:extLst>
          </p:cNvPr>
          <p:cNvSpPr/>
          <p:nvPr/>
        </p:nvSpPr>
        <p:spPr>
          <a:xfrm>
            <a:off x="5004689" y="2280207"/>
            <a:ext cx="3052800" cy="7884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Servicios y Apoyo Logístico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Mario Alberto Flores Bazaldúa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5A966D9-61FD-3C23-6A5A-44651D312C8A}"/>
              </a:ext>
            </a:extLst>
          </p:cNvPr>
          <p:cNvSpPr/>
          <p:nvPr/>
        </p:nvSpPr>
        <p:spPr>
          <a:xfrm>
            <a:off x="4992652" y="1206459"/>
            <a:ext cx="3052800" cy="7874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 Programación y Control Presupuestal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Sarahi Bocanegra Covarrubias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0964E2B4-4C42-CFEF-F886-11489E5C5E54}"/>
              </a:ext>
            </a:extLst>
          </p:cNvPr>
          <p:cNvCxnSpPr>
            <a:cxnSpLocks/>
          </p:cNvCxnSpPr>
          <p:nvPr/>
        </p:nvCxnSpPr>
        <p:spPr>
          <a:xfrm>
            <a:off x="2821128" y="3351497"/>
            <a:ext cx="706335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B291D532-28EE-2AAB-333E-0907B6BAD241}"/>
              </a:ext>
            </a:extLst>
          </p:cNvPr>
          <p:cNvSpPr/>
          <p:nvPr/>
        </p:nvSpPr>
        <p:spPr>
          <a:xfrm>
            <a:off x="1608000" y="3558703"/>
            <a:ext cx="2426256" cy="73097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Recursos Materiales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Roberto Martínez Guajardo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BB259CF2-9367-7A06-70D6-84214E70785A}"/>
              </a:ext>
            </a:extLst>
          </p:cNvPr>
          <p:cNvSpPr/>
          <p:nvPr/>
        </p:nvSpPr>
        <p:spPr>
          <a:xfrm>
            <a:off x="8563764" y="3558704"/>
            <a:ext cx="2641437" cy="71681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Servicios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Liliana Sofía Garza García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6F35730-CC53-D6B7-B468-82433325B3C1}"/>
              </a:ext>
            </a:extLst>
          </p:cNvPr>
          <p:cNvSpPr/>
          <p:nvPr/>
        </p:nvSpPr>
        <p:spPr>
          <a:xfrm>
            <a:off x="4394213" y="3558703"/>
            <a:ext cx="2445527" cy="71681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Mantenimiento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Urbano Urbina Sandoval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39BD9993-A7F8-D433-7303-9323C4A4BD3E}"/>
              </a:ext>
            </a:extLst>
          </p:cNvPr>
          <p:cNvSpPr/>
          <p:nvPr/>
        </p:nvSpPr>
        <p:spPr>
          <a:xfrm>
            <a:off x="1607999" y="4643179"/>
            <a:ext cx="2426257" cy="5403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Almacén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Kinichkakmoc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Gómez Segura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C6F73B2E-CF11-0A34-2755-3A2239A4D072}"/>
              </a:ext>
            </a:extLst>
          </p:cNvPr>
          <p:cNvSpPr/>
          <p:nvPr/>
        </p:nvSpPr>
        <p:spPr>
          <a:xfrm>
            <a:off x="1607999" y="5317204"/>
            <a:ext cx="2447830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Almacén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Luz María Guadalupe Mata Cerecero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D84FBADD-94D2-679D-EEE0-1365CE1DB1E1}"/>
              </a:ext>
            </a:extLst>
          </p:cNvPr>
          <p:cNvSpPr/>
          <p:nvPr/>
        </p:nvSpPr>
        <p:spPr>
          <a:xfrm>
            <a:off x="1607999" y="5973890"/>
            <a:ext cx="2426257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Almacén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Ángel Obregón Candia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085BEB49-E89A-D89B-ECE5-84AF0773E34D}"/>
              </a:ext>
            </a:extLst>
          </p:cNvPr>
          <p:cNvCxnSpPr>
            <a:cxnSpLocks/>
          </p:cNvCxnSpPr>
          <p:nvPr/>
        </p:nvCxnSpPr>
        <p:spPr>
          <a:xfrm>
            <a:off x="1420368" y="4491780"/>
            <a:ext cx="0" cy="173993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ángulo 19">
            <a:extLst>
              <a:ext uri="{FF2B5EF4-FFF2-40B4-BE49-F238E27FC236}">
                <a16:creationId xmlns:a16="http://schemas.microsoft.com/office/drawing/2014/main" id="{EDB5B7B7-298D-5E39-AE8D-AE503898050C}"/>
              </a:ext>
            </a:extLst>
          </p:cNvPr>
          <p:cNvSpPr/>
          <p:nvPr/>
        </p:nvSpPr>
        <p:spPr>
          <a:xfrm>
            <a:off x="4396769" y="4643179"/>
            <a:ext cx="2426259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Chofer Titular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Enrique Alvarado Coronado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CB3ABB74-6935-A5BE-3C3A-6C42FC8126E1}"/>
              </a:ext>
            </a:extLst>
          </p:cNvPr>
          <p:cNvSpPr/>
          <p:nvPr/>
        </p:nvSpPr>
        <p:spPr>
          <a:xfrm>
            <a:off x="4396770" y="5317204"/>
            <a:ext cx="2426259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Chofer 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Daniel Loera Mata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8D3F1D13-E6EB-FCD4-DAD9-D5F218F11E78}"/>
              </a:ext>
            </a:extLst>
          </p:cNvPr>
          <p:cNvSpPr/>
          <p:nvPr/>
        </p:nvSpPr>
        <p:spPr>
          <a:xfrm>
            <a:off x="4396771" y="5973890"/>
            <a:ext cx="2426259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Área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Enrique Murillo del Bosque</a:t>
            </a:r>
          </a:p>
        </p:txBody>
      </p: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ED6CCD39-7164-7938-7426-A10233DE0B4E}"/>
              </a:ext>
            </a:extLst>
          </p:cNvPr>
          <p:cNvCxnSpPr>
            <a:cxnSpLocks/>
          </p:cNvCxnSpPr>
          <p:nvPr/>
        </p:nvCxnSpPr>
        <p:spPr>
          <a:xfrm>
            <a:off x="1420368" y="4474741"/>
            <a:ext cx="2804312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9A6754FF-E5A5-EFF3-3AEC-A1B5DC5270AF}"/>
              </a:ext>
            </a:extLst>
          </p:cNvPr>
          <p:cNvCxnSpPr>
            <a:cxnSpLocks/>
            <a:stCxn id="10" idx="3"/>
            <a:endCxn id="12" idx="1"/>
          </p:cNvCxnSpPr>
          <p:nvPr/>
        </p:nvCxnSpPr>
        <p:spPr>
          <a:xfrm flipV="1">
            <a:off x="4034256" y="3917110"/>
            <a:ext cx="359957" cy="708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B9CE1553-2A63-D388-79F6-FB733BA25A56}"/>
              </a:ext>
            </a:extLst>
          </p:cNvPr>
          <p:cNvCxnSpPr>
            <a:cxnSpLocks/>
          </p:cNvCxnSpPr>
          <p:nvPr/>
        </p:nvCxnSpPr>
        <p:spPr>
          <a:xfrm>
            <a:off x="4221886" y="4491780"/>
            <a:ext cx="8831" cy="17418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Rectángulo 42">
            <a:extLst>
              <a:ext uri="{FF2B5EF4-FFF2-40B4-BE49-F238E27FC236}">
                <a16:creationId xmlns:a16="http://schemas.microsoft.com/office/drawing/2014/main" id="{054CA99C-691D-659C-9490-30570FCD41F3}"/>
              </a:ext>
            </a:extLst>
          </p:cNvPr>
          <p:cNvSpPr/>
          <p:nvPr/>
        </p:nvSpPr>
        <p:spPr>
          <a:xfrm>
            <a:off x="7432886" y="4652373"/>
            <a:ext cx="2337360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Logística </a:t>
            </a:r>
          </a:p>
          <a:p>
            <a:pPr algn="ctr"/>
            <a:r>
              <a:rPr lang="es-MX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Eduardo Sebastián Reyes López</a:t>
            </a:r>
          </a:p>
          <a:p>
            <a:pPr algn="ctr"/>
            <a:r>
              <a:rPr lang="es-MX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(Comisionado)</a:t>
            </a:r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3C5CE9C6-346D-BBAD-90C0-85A0B2500E80}"/>
              </a:ext>
            </a:extLst>
          </p:cNvPr>
          <p:cNvSpPr/>
          <p:nvPr/>
        </p:nvSpPr>
        <p:spPr>
          <a:xfrm>
            <a:off x="7415220" y="5311711"/>
            <a:ext cx="2337358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Intendencia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Martha Celestino Beltrán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F4752FAA-D63C-1086-B852-629C678C71F0}"/>
              </a:ext>
            </a:extLst>
          </p:cNvPr>
          <p:cNvSpPr/>
          <p:nvPr/>
        </p:nvSpPr>
        <p:spPr>
          <a:xfrm>
            <a:off x="7427842" y="5970068"/>
            <a:ext cx="2337358" cy="53227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Intendencia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 María de la Riva Morales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7EB3ACF6-28FA-3CA9-B004-CF4C1392C2FD}"/>
              </a:ext>
            </a:extLst>
          </p:cNvPr>
          <p:cNvSpPr/>
          <p:nvPr/>
        </p:nvSpPr>
        <p:spPr>
          <a:xfrm>
            <a:off x="7427842" y="6612746"/>
            <a:ext cx="2337358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Intendencia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Beatriz Téllez Cortez</a:t>
            </a:r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F0E70962-7B6E-42AF-17F3-BBF883C642C0}"/>
              </a:ext>
            </a:extLst>
          </p:cNvPr>
          <p:cNvSpPr/>
          <p:nvPr/>
        </p:nvSpPr>
        <p:spPr>
          <a:xfrm>
            <a:off x="10096691" y="4649553"/>
            <a:ext cx="2323157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Área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Javier Valdez Delgado</a:t>
            </a:r>
          </a:p>
        </p:txBody>
      </p: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157FF2CC-3FDE-9C7D-A551-B8EACAAF5F47}"/>
              </a:ext>
            </a:extLst>
          </p:cNvPr>
          <p:cNvCxnSpPr>
            <a:cxnSpLocks/>
          </p:cNvCxnSpPr>
          <p:nvPr/>
        </p:nvCxnSpPr>
        <p:spPr>
          <a:xfrm>
            <a:off x="7191820" y="4452309"/>
            <a:ext cx="4237293" cy="2460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83F9278A-F037-71F9-C649-3DA1D458EC75}"/>
              </a:ext>
            </a:extLst>
          </p:cNvPr>
          <p:cNvCxnSpPr>
            <a:cxnSpLocks/>
          </p:cNvCxnSpPr>
          <p:nvPr/>
        </p:nvCxnSpPr>
        <p:spPr>
          <a:xfrm flipH="1">
            <a:off x="7178711" y="4452309"/>
            <a:ext cx="13109" cy="234420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B99565DF-E742-CFE4-6323-4F5D7D7307B9}"/>
              </a:ext>
            </a:extLst>
          </p:cNvPr>
          <p:cNvCxnSpPr/>
          <p:nvPr/>
        </p:nvCxnSpPr>
        <p:spPr>
          <a:xfrm>
            <a:off x="7178711" y="4970701"/>
            <a:ext cx="23650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A94A2DE8-47AC-DA0A-ED7E-8D24C64CDB43}"/>
              </a:ext>
            </a:extLst>
          </p:cNvPr>
          <p:cNvCxnSpPr/>
          <p:nvPr/>
        </p:nvCxnSpPr>
        <p:spPr>
          <a:xfrm>
            <a:off x="7176520" y="5582355"/>
            <a:ext cx="23650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DF132519-13BE-344B-C299-F64B581DF382}"/>
              </a:ext>
            </a:extLst>
          </p:cNvPr>
          <p:cNvCxnSpPr/>
          <p:nvPr/>
        </p:nvCxnSpPr>
        <p:spPr>
          <a:xfrm>
            <a:off x="7176520" y="6198380"/>
            <a:ext cx="23650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59BA44A9-CD2E-5972-8F2A-047AB8402925}"/>
              </a:ext>
            </a:extLst>
          </p:cNvPr>
          <p:cNvCxnSpPr/>
          <p:nvPr/>
        </p:nvCxnSpPr>
        <p:spPr>
          <a:xfrm>
            <a:off x="7176520" y="6799497"/>
            <a:ext cx="23650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A9034DF0-AA7A-AC70-375B-F93833710019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2808252" y="4289679"/>
            <a:ext cx="12876" cy="18107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8F5DCFF0-91F0-9163-9D4C-9AF6843AB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13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74C916D-729D-BAAF-B509-16D883A757EC}"/>
              </a:ext>
            </a:extLst>
          </p:cNvPr>
          <p:cNvSpPr/>
          <p:nvPr/>
        </p:nvSpPr>
        <p:spPr>
          <a:xfrm>
            <a:off x="0" y="7390855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de agosto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31 de agosto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9040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126A8616-7BE8-B67D-07D4-5AB429CCF0D2}"/>
              </a:ext>
            </a:extLst>
          </p:cNvPr>
          <p:cNvCxnSpPr>
            <a:cxnSpLocks/>
          </p:cNvCxnSpPr>
          <p:nvPr/>
        </p:nvCxnSpPr>
        <p:spPr>
          <a:xfrm>
            <a:off x="4192050" y="4689942"/>
            <a:ext cx="4538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29153C73-CBC0-9970-C22E-1F2D5BE225EF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474336" y="1766444"/>
            <a:ext cx="0" cy="2923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ángulo 4">
            <a:extLst>
              <a:ext uri="{FF2B5EF4-FFF2-40B4-BE49-F238E27FC236}">
                <a16:creationId xmlns:a16="http://schemas.microsoft.com/office/drawing/2014/main" id="{01413B2D-3D9A-274E-191F-1C506762288D}"/>
              </a:ext>
            </a:extLst>
          </p:cNvPr>
          <p:cNvSpPr/>
          <p:nvPr/>
        </p:nvSpPr>
        <p:spPr>
          <a:xfrm>
            <a:off x="4947936" y="920539"/>
            <a:ext cx="3052800" cy="8459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24B98E1-1CB9-AAD4-A6D3-038DA80C93B0}"/>
              </a:ext>
            </a:extLst>
          </p:cNvPr>
          <p:cNvSpPr/>
          <p:nvPr/>
        </p:nvSpPr>
        <p:spPr>
          <a:xfrm>
            <a:off x="4957385" y="2149450"/>
            <a:ext cx="3052800" cy="8459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 Programación y Control Presupuestal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Sarahi Bocanegra Covarrubias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F98F0B8-595F-9AA3-EEC6-222B60F604BF}"/>
              </a:ext>
            </a:extLst>
          </p:cNvPr>
          <p:cNvSpPr/>
          <p:nvPr/>
        </p:nvSpPr>
        <p:spPr>
          <a:xfrm>
            <a:off x="4957384" y="3362812"/>
            <a:ext cx="3052800" cy="8459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Guadalupe Narro Barrios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5896393E-4ADA-4DEB-98D3-D54819B4F971}"/>
              </a:ext>
            </a:extLst>
          </p:cNvPr>
          <p:cNvSpPr/>
          <p:nvPr/>
        </p:nvSpPr>
        <p:spPr>
          <a:xfrm>
            <a:off x="2665650" y="5138207"/>
            <a:ext cx="3052800" cy="84590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Pamela Alejandra Peña Cortés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AAFED7C-1E3A-46A0-BB0B-2F3B51416CBA}"/>
              </a:ext>
            </a:extLst>
          </p:cNvPr>
          <p:cNvSpPr/>
          <p:nvPr/>
        </p:nvSpPr>
        <p:spPr>
          <a:xfrm>
            <a:off x="7203730" y="5138206"/>
            <a:ext cx="3052800" cy="8459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Laisha Graciela Rodríguez Zavala</a:t>
            </a: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00FD7DDB-67EC-480A-AD7C-4EBA73412625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4192050" y="4689942"/>
            <a:ext cx="0" cy="4482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2ADF6D47-6F41-87C3-A479-E8DB1DAC0C21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8730130" y="4689942"/>
            <a:ext cx="0" cy="448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4E0314B-669F-B7F0-2727-F90B056A4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14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C67201C-A969-7925-9535-00818C01322D}"/>
              </a:ext>
            </a:extLst>
          </p:cNvPr>
          <p:cNvSpPr/>
          <p:nvPr/>
        </p:nvSpPr>
        <p:spPr>
          <a:xfrm>
            <a:off x="0" y="7390855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de agosto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31 de agosto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691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0" name="Conector recto 79">
            <a:extLst>
              <a:ext uri="{FF2B5EF4-FFF2-40B4-BE49-F238E27FC236}">
                <a16:creationId xmlns:a16="http://schemas.microsoft.com/office/drawing/2014/main" id="{9D673D3F-7846-AAC6-C47F-A6347A36E1C6}"/>
              </a:ext>
            </a:extLst>
          </p:cNvPr>
          <p:cNvCxnSpPr>
            <a:cxnSpLocks/>
            <a:stCxn id="51" idx="2"/>
          </p:cNvCxnSpPr>
          <p:nvPr/>
        </p:nvCxnSpPr>
        <p:spPr>
          <a:xfrm flipH="1">
            <a:off x="5906620" y="2315103"/>
            <a:ext cx="23877" cy="20476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823B226D-1DD6-65CC-5E4B-4C82C5FAB7DA}"/>
              </a:ext>
            </a:extLst>
          </p:cNvPr>
          <p:cNvCxnSpPr>
            <a:cxnSpLocks/>
            <a:endCxn id="53" idx="0"/>
          </p:cNvCxnSpPr>
          <p:nvPr/>
        </p:nvCxnSpPr>
        <p:spPr>
          <a:xfrm>
            <a:off x="2071518" y="2664214"/>
            <a:ext cx="0" cy="20165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Conector recto 71">
            <a:extLst>
              <a:ext uri="{FF2B5EF4-FFF2-40B4-BE49-F238E27FC236}">
                <a16:creationId xmlns:a16="http://schemas.microsoft.com/office/drawing/2014/main" id="{09EBC443-B827-FAA4-458F-6D935083E443}"/>
              </a:ext>
            </a:extLst>
          </p:cNvPr>
          <p:cNvCxnSpPr>
            <a:cxnSpLocks/>
          </p:cNvCxnSpPr>
          <p:nvPr/>
        </p:nvCxnSpPr>
        <p:spPr>
          <a:xfrm>
            <a:off x="11951586" y="4344985"/>
            <a:ext cx="0" cy="33577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851B0859-7D13-1891-DA01-63D937EA4378}"/>
              </a:ext>
            </a:extLst>
          </p:cNvPr>
          <p:cNvCxnSpPr>
            <a:cxnSpLocks/>
          </p:cNvCxnSpPr>
          <p:nvPr/>
        </p:nvCxnSpPr>
        <p:spPr>
          <a:xfrm>
            <a:off x="7109982" y="4356256"/>
            <a:ext cx="0" cy="29502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10709C97-E4D2-1A36-08B3-2E26C8F2B35A}"/>
              </a:ext>
            </a:extLst>
          </p:cNvPr>
          <p:cNvCxnSpPr>
            <a:cxnSpLocks/>
          </p:cNvCxnSpPr>
          <p:nvPr/>
        </p:nvCxnSpPr>
        <p:spPr>
          <a:xfrm>
            <a:off x="9472907" y="4344985"/>
            <a:ext cx="0" cy="35069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Rectángulo 50">
            <a:extLst>
              <a:ext uri="{FF2B5EF4-FFF2-40B4-BE49-F238E27FC236}">
                <a16:creationId xmlns:a16="http://schemas.microsoft.com/office/drawing/2014/main" id="{195D2B89-A91F-8C96-0E58-A9304376C857}"/>
              </a:ext>
            </a:extLst>
          </p:cNvPr>
          <p:cNvSpPr/>
          <p:nvPr/>
        </p:nvSpPr>
        <p:spPr>
          <a:xfrm>
            <a:off x="4691650" y="1350303"/>
            <a:ext cx="247769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Asuntos Jurídicos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Azalia Ma. Teresa Lujano Díaz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(Encargada del Despacho)</a:t>
            </a: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8F053AE8-4340-F942-EEE5-1F9A868A2B11}"/>
              </a:ext>
            </a:extLst>
          </p:cNvPr>
          <p:cNvSpPr/>
          <p:nvPr/>
        </p:nvSpPr>
        <p:spPr>
          <a:xfrm>
            <a:off x="831318" y="3007511"/>
            <a:ext cx="24804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lo Consultivo Legal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Leonardo Arturo Barriga Ureña</a:t>
            </a: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C9D2002E-F1F7-1414-8962-FBE91863EAEC}"/>
              </a:ext>
            </a:extLst>
          </p:cNvPr>
          <p:cNvSpPr/>
          <p:nvPr/>
        </p:nvSpPr>
        <p:spPr>
          <a:xfrm>
            <a:off x="831318" y="4680758"/>
            <a:ext cx="24804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lo Consultivo Legal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Karen Denisse Alejandra Ruiz Olivares</a:t>
            </a: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DDCC78C3-189B-FA14-B33C-3111FF183A5B}"/>
              </a:ext>
            </a:extLst>
          </p:cNvPr>
          <p:cNvSpPr/>
          <p:nvPr/>
        </p:nvSpPr>
        <p:spPr>
          <a:xfrm>
            <a:off x="4691650" y="2989753"/>
            <a:ext cx="247769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lo Contencioso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Alejandro Moreno Muñiz</a:t>
            </a:r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1252C844-6EA5-56B1-E242-71840F225FB4}"/>
              </a:ext>
            </a:extLst>
          </p:cNvPr>
          <p:cNvSpPr/>
          <p:nvPr/>
        </p:nvSpPr>
        <p:spPr>
          <a:xfrm>
            <a:off x="3681754" y="4657509"/>
            <a:ext cx="2052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lo Contencioso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Fernando Arizmendi Arévalo</a:t>
            </a:r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id="{712A765B-1DD4-4BAC-118A-D9B0F4FEB2F1}"/>
              </a:ext>
            </a:extLst>
          </p:cNvPr>
          <p:cNvSpPr/>
          <p:nvPr/>
        </p:nvSpPr>
        <p:spPr>
          <a:xfrm>
            <a:off x="6083981" y="4657022"/>
            <a:ext cx="2052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lo Contencioso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Pablo Enrique Aldaco Fernández</a:t>
            </a:r>
          </a:p>
        </p:txBody>
      </p:sp>
      <p:sp>
        <p:nvSpPr>
          <p:cNvPr id="58" name="Rectángulo 57">
            <a:extLst>
              <a:ext uri="{FF2B5EF4-FFF2-40B4-BE49-F238E27FC236}">
                <a16:creationId xmlns:a16="http://schemas.microsoft.com/office/drawing/2014/main" id="{1073B39F-2981-F88A-C4F1-4221A090ED64}"/>
              </a:ext>
            </a:extLst>
          </p:cNvPr>
          <p:cNvSpPr/>
          <p:nvPr/>
        </p:nvSpPr>
        <p:spPr>
          <a:xfrm>
            <a:off x="9472906" y="3014409"/>
            <a:ext cx="247769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Procedimientos Sancionadores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Perla Cecilia Santoscoy Gaitan</a:t>
            </a:r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E245FDC1-D508-38DE-E1B2-588D58D649D1}"/>
              </a:ext>
            </a:extLst>
          </p:cNvPr>
          <p:cNvSpPr/>
          <p:nvPr/>
        </p:nvSpPr>
        <p:spPr>
          <a:xfrm>
            <a:off x="8504290" y="4650688"/>
            <a:ext cx="2181214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Procedimientos Sancionadores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Gregorio Salinas Delgado</a:t>
            </a: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D459C08B-D690-9F63-C8A4-F75A8E5E0DAE}"/>
              </a:ext>
            </a:extLst>
          </p:cNvPr>
          <p:cNvSpPr/>
          <p:nvPr/>
        </p:nvSpPr>
        <p:spPr>
          <a:xfrm>
            <a:off x="10924599" y="4650688"/>
            <a:ext cx="2052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Procedimientos Sancionadores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César Adolfo Revilla Sánchez</a:t>
            </a:r>
          </a:p>
        </p:txBody>
      </p:sp>
      <p:cxnSp>
        <p:nvCxnSpPr>
          <p:cNvPr id="65" name="Conector recto 64">
            <a:extLst>
              <a:ext uri="{FF2B5EF4-FFF2-40B4-BE49-F238E27FC236}">
                <a16:creationId xmlns:a16="http://schemas.microsoft.com/office/drawing/2014/main" id="{1BEC5C5D-DC28-C11C-7F2E-872D1A29F329}"/>
              </a:ext>
            </a:extLst>
          </p:cNvPr>
          <p:cNvCxnSpPr>
            <a:cxnSpLocks/>
          </p:cNvCxnSpPr>
          <p:nvPr/>
        </p:nvCxnSpPr>
        <p:spPr>
          <a:xfrm>
            <a:off x="10688225" y="2667221"/>
            <a:ext cx="0" cy="3471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3B5356DD-AD14-3542-3217-11A4BA18D9A8}"/>
              </a:ext>
            </a:extLst>
          </p:cNvPr>
          <p:cNvCxnSpPr>
            <a:cxnSpLocks/>
          </p:cNvCxnSpPr>
          <p:nvPr/>
        </p:nvCxnSpPr>
        <p:spPr>
          <a:xfrm>
            <a:off x="10685505" y="3977149"/>
            <a:ext cx="0" cy="36783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68">
            <a:extLst>
              <a:ext uri="{FF2B5EF4-FFF2-40B4-BE49-F238E27FC236}">
                <a16:creationId xmlns:a16="http://schemas.microsoft.com/office/drawing/2014/main" id="{88822319-CA18-0CEB-A6D0-B410CEE2DB01}"/>
              </a:ext>
            </a:extLst>
          </p:cNvPr>
          <p:cNvCxnSpPr>
            <a:cxnSpLocks/>
          </p:cNvCxnSpPr>
          <p:nvPr/>
        </p:nvCxnSpPr>
        <p:spPr>
          <a:xfrm>
            <a:off x="4702023" y="4359716"/>
            <a:ext cx="240919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CF86D2F9-F501-085C-107C-2BD3F282BB5A}"/>
              </a:ext>
            </a:extLst>
          </p:cNvPr>
          <p:cNvCxnSpPr/>
          <p:nvPr/>
        </p:nvCxnSpPr>
        <p:spPr>
          <a:xfrm>
            <a:off x="9472906" y="4344985"/>
            <a:ext cx="247798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59AEADF0-9640-99E0-29E6-74D9A30944FC}"/>
              </a:ext>
            </a:extLst>
          </p:cNvPr>
          <p:cNvCxnSpPr>
            <a:cxnSpLocks/>
            <a:endCxn id="55" idx="0"/>
          </p:cNvCxnSpPr>
          <p:nvPr/>
        </p:nvCxnSpPr>
        <p:spPr>
          <a:xfrm>
            <a:off x="4707754" y="4356256"/>
            <a:ext cx="0" cy="30125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Conector recto 75">
            <a:extLst>
              <a:ext uri="{FF2B5EF4-FFF2-40B4-BE49-F238E27FC236}">
                <a16:creationId xmlns:a16="http://schemas.microsoft.com/office/drawing/2014/main" id="{7A026CE2-C2AE-175E-53DE-ACA563B09D14}"/>
              </a:ext>
            </a:extLst>
          </p:cNvPr>
          <p:cNvCxnSpPr>
            <a:cxnSpLocks/>
          </p:cNvCxnSpPr>
          <p:nvPr/>
        </p:nvCxnSpPr>
        <p:spPr>
          <a:xfrm>
            <a:off x="2071518" y="2664214"/>
            <a:ext cx="8613986" cy="30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7E75B0C-8C58-3D04-26EE-2319BDBE4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15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913E26EF-E8FB-A061-CE7F-814600D6455E}"/>
              </a:ext>
            </a:extLst>
          </p:cNvPr>
          <p:cNvSpPr/>
          <p:nvPr/>
        </p:nvSpPr>
        <p:spPr>
          <a:xfrm>
            <a:off x="0" y="7390855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de agosto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31 de agosto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778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A16E43-30CD-43B3-8094-E0D84B1D91BC}"/>
              </a:ext>
            </a:extLst>
          </p:cNvPr>
          <p:cNvCxnSpPr>
            <a:cxnSpLocks/>
            <a:endCxn id="40" idx="0"/>
          </p:cNvCxnSpPr>
          <p:nvPr/>
        </p:nvCxnSpPr>
        <p:spPr>
          <a:xfrm>
            <a:off x="6509668" y="1964823"/>
            <a:ext cx="11575" cy="31257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870758" y="1117550"/>
            <a:ext cx="3300969" cy="8472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Educación Cívica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Rosa Alicia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Leija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Hernández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4870758" y="3766210"/>
            <a:ext cx="3300969" cy="8472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Educación Cívica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Dorian Adrián González Chávez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797AFA9D-38B7-4B09-BDB9-5DF6C46F027B}"/>
              </a:ext>
            </a:extLst>
          </p:cNvPr>
          <p:cNvSpPr/>
          <p:nvPr/>
        </p:nvSpPr>
        <p:spPr>
          <a:xfrm>
            <a:off x="4870759" y="2441880"/>
            <a:ext cx="3300969" cy="8472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Educación Cívica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Efraín Campos Castro</a:t>
            </a: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8712B115-D36E-41B8-B2AC-511D959655F9}"/>
              </a:ext>
            </a:extLst>
          </p:cNvPr>
          <p:cNvSpPr/>
          <p:nvPr/>
        </p:nvSpPr>
        <p:spPr>
          <a:xfrm>
            <a:off x="4870758" y="5090540"/>
            <a:ext cx="3300969" cy="8472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Educación Cívica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Sheila Lizzeth Hernández Hernández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AABB043-D676-860D-030A-7FF2C2A64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16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4D59954-EA78-10BA-B0BF-585FFBB5A0B1}"/>
              </a:ext>
            </a:extLst>
          </p:cNvPr>
          <p:cNvSpPr/>
          <p:nvPr/>
        </p:nvSpPr>
        <p:spPr>
          <a:xfrm>
            <a:off x="0" y="7390855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de agosto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31 de agosto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536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EA2486F2-551E-42DB-B981-E1E1E5889D2F}"/>
              </a:ext>
            </a:extLst>
          </p:cNvPr>
          <p:cNvCxnSpPr>
            <a:cxnSpLocks/>
          </p:cNvCxnSpPr>
          <p:nvPr/>
        </p:nvCxnSpPr>
        <p:spPr>
          <a:xfrm>
            <a:off x="4392235" y="4744824"/>
            <a:ext cx="0" cy="51084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A16E43-30CD-43B3-8094-E0D84B1D91BC}"/>
              </a:ext>
            </a:extLst>
          </p:cNvPr>
          <p:cNvCxnSpPr>
            <a:cxnSpLocks/>
          </p:cNvCxnSpPr>
          <p:nvPr/>
        </p:nvCxnSpPr>
        <p:spPr>
          <a:xfrm>
            <a:off x="6240755" y="1235404"/>
            <a:ext cx="1" cy="4703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1187B66F-B2A7-4B02-8F7D-E6C9FCA51EFD}"/>
              </a:ext>
            </a:extLst>
          </p:cNvPr>
          <p:cNvCxnSpPr>
            <a:cxnSpLocks/>
          </p:cNvCxnSpPr>
          <p:nvPr/>
        </p:nvCxnSpPr>
        <p:spPr>
          <a:xfrm>
            <a:off x="11752329" y="4719424"/>
            <a:ext cx="0" cy="64505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2882AC58-CD3A-9AE2-623B-49707E7C21D2}"/>
              </a:ext>
            </a:extLst>
          </p:cNvPr>
          <p:cNvCxnSpPr>
            <a:cxnSpLocks/>
          </p:cNvCxnSpPr>
          <p:nvPr/>
        </p:nvCxnSpPr>
        <p:spPr>
          <a:xfrm>
            <a:off x="9404908" y="4067969"/>
            <a:ext cx="0" cy="129651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1C7790BF-17AC-8628-F0A5-EE60B7F828C1}"/>
              </a:ext>
            </a:extLst>
          </p:cNvPr>
          <p:cNvCxnSpPr>
            <a:cxnSpLocks/>
          </p:cNvCxnSpPr>
          <p:nvPr/>
        </p:nvCxnSpPr>
        <p:spPr>
          <a:xfrm>
            <a:off x="3081137" y="4072350"/>
            <a:ext cx="0" cy="67005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7849632" y="2298401"/>
            <a:ext cx="3051113" cy="77137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Luis Alberto Trejo Lara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266806" y="373037"/>
            <a:ext cx="3880225" cy="9161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Julio César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Lavenant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Salas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1532035" y="3468761"/>
            <a:ext cx="3051113" cy="7874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Daira Sarahí Calvo Álvarez</a:t>
            </a: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8712B115-D36E-41B8-B2AC-511D959655F9}"/>
              </a:ext>
            </a:extLst>
          </p:cNvPr>
          <p:cNvSpPr/>
          <p:nvPr/>
        </p:nvSpPr>
        <p:spPr>
          <a:xfrm>
            <a:off x="492971" y="5230270"/>
            <a:ext cx="2316588" cy="112615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Elia Guadalupe de la Cruz Saucedo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(Comisionada a la DECS)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D8F925F6-82B2-4D92-89E1-172D37D817AB}"/>
              </a:ext>
            </a:extLst>
          </p:cNvPr>
          <p:cNvSpPr/>
          <p:nvPr/>
        </p:nvSpPr>
        <p:spPr>
          <a:xfrm>
            <a:off x="3213985" y="5230270"/>
            <a:ext cx="2318400" cy="1126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Roberto Carranza Oyervides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3C9497D7-54EF-4791-BA1B-831180041C3A}"/>
              </a:ext>
            </a:extLst>
          </p:cNvPr>
          <p:cNvSpPr/>
          <p:nvPr/>
        </p:nvSpPr>
        <p:spPr>
          <a:xfrm>
            <a:off x="7849632" y="3451185"/>
            <a:ext cx="3051112" cy="85163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Organización Electoral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Alejandra Jaqueline Montoya Aguilar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(Encargada del Despacho)</a:t>
            </a: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E74C4960-8745-4FEC-A21D-EB125672D566}"/>
              </a:ext>
            </a:extLst>
          </p:cNvPr>
          <p:cNvSpPr/>
          <p:nvPr/>
        </p:nvSpPr>
        <p:spPr>
          <a:xfrm>
            <a:off x="10843295" y="5237035"/>
            <a:ext cx="2318400" cy="1126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Comisión)</a:t>
            </a:r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82C9BCAE-1714-4943-BF19-9A7E1E544752}"/>
              </a:ext>
            </a:extLst>
          </p:cNvPr>
          <p:cNvCxnSpPr>
            <a:cxnSpLocks/>
          </p:cNvCxnSpPr>
          <p:nvPr/>
        </p:nvCxnSpPr>
        <p:spPr>
          <a:xfrm>
            <a:off x="1651265" y="4737353"/>
            <a:ext cx="27428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F9DEF84-65C0-4A0E-9C60-F345730EB2D1}"/>
              </a:ext>
            </a:extLst>
          </p:cNvPr>
          <p:cNvSpPr/>
          <p:nvPr/>
        </p:nvSpPr>
        <p:spPr>
          <a:xfrm>
            <a:off x="1532036" y="2301257"/>
            <a:ext cx="3051113" cy="77137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Emmanuel Portillo Borbollón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(Encargado del Despacho)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94ED7912-2C91-416F-8B40-53283B23F338}"/>
              </a:ext>
            </a:extLst>
          </p:cNvPr>
          <p:cNvSpPr/>
          <p:nvPr/>
        </p:nvSpPr>
        <p:spPr>
          <a:xfrm>
            <a:off x="5828631" y="5220259"/>
            <a:ext cx="2318400" cy="112615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Hermilo Jiménez Estrada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AA2036C4-61AB-04D4-1BF0-33D1EF15933D}"/>
              </a:ext>
            </a:extLst>
          </p:cNvPr>
          <p:cNvCxnSpPr/>
          <p:nvPr/>
        </p:nvCxnSpPr>
        <p:spPr>
          <a:xfrm>
            <a:off x="3057593" y="1705795"/>
            <a:ext cx="0" cy="576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677C2F21-7949-6AE9-F384-C5CF61E737B4}"/>
              </a:ext>
            </a:extLst>
          </p:cNvPr>
          <p:cNvCxnSpPr/>
          <p:nvPr/>
        </p:nvCxnSpPr>
        <p:spPr>
          <a:xfrm>
            <a:off x="9375189" y="1705794"/>
            <a:ext cx="0" cy="576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D86E3AD9-D8EB-118B-C746-7A9975C5760B}"/>
              </a:ext>
            </a:extLst>
          </p:cNvPr>
          <p:cNvCxnSpPr/>
          <p:nvPr/>
        </p:nvCxnSpPr>
        <p:spPr>
          <a:xfrm>
            <a:off x="3057593" y="3074080"/>
            <a:ext cx="0" cy="38634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E66F7460-67D0-DF3C-0D9E-A54989C4B71B}"/>
              </a:ext>
            </a:extLst>
          </p:cNvPr>
          <p:cNvCxnSpPr>
            <a:cxnSpLocks/>
            <a:endCxn id="31" idx="0"/>
          </p:cNvCxnSpPr>
          <p:nvPr/>
        </p:nvCxnSpPr>
        <p:spPr>
          <a:xfrm flipH="1">
            <a:off x="9375188" y="3057828"/>
            <a:ext cx="11013" cy="39335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B44032B1-67DA-FDAD-8B6C-0212A4ABE6C6}"/>
              </a:ext>
            </a:extLst>
          </p:cNvPr>
          <p:cNvCxnSpPr/>
          <p:nvPr/>
        </p:nvCxnSpPr>
        <p:spPr>
          <a:xfrm>
            <a:off x="3057593" y="1705796"/>
            <a:ext cx="631891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CB186E7A-7295-E50C-244F-6DBA643B1C41}"/>
              </a:ext>
            </a:extLst>
          </p:cNvPr>
          <p:cNvCxnSpPr>
            <a:cxnSpLocks/>
          </p:cNvCxnSpPr>
          <p:nvPr/>
        </p:nvCxnSpPr>
        <p:spPr>
          <a:xfrm>
            <a:off x="6999772" y="4719424"/>
            <a:ext cx="475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51F4ACE3-488D-C4EA-3ECA-7548D64819C7}"/>
              </a:ext>
            </a:extLst>
          </p:cNvPr>
          <p:cNvCxnSpPr>
            <a:cxnSpLocks/>
            <a:endCxn id="40" idx="0"/>
          </p:cNvCxnSpPr>
          <p:nvPr/>
        </p:nvCxnSpPr>
        <p:spPr>
          <a:xfrm>
            <a:off x="1651265" y="4737353"/>
            <a:ext cx="0" cy="49291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Rectángulo 28">
            <a:extLst>
              <a:ext uri="{FF2B5EF4-FFF2-40B4-BE49-F238E27FC236}">
                <a16:creationId xmlns:a16="http://schemas.microsoft.com/office/drawing/2014/main" id="{03E49AF1-58D6-43F8-85EC-E3A5EB04F4A8}"/>
              </a:ext>
            </a:extLst>
          </p:cNvPr>
          <p:cNvSpPr/>
          <p:nvPr/>
        </p:nvSpPr>
        <p:spPr>
          <a:xfrm>
            <a:off x="8286535" y="5237035"/>
            <a:ext cx="2417256" cy="11261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Diseño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Víctor Pedro Barrera Gómez</a:t>
            </a:r>
          </a:p>
        </p:txBody>
      </p: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EF9F4461-D6AF-475C-883B-D9FC7454BCC8}"/>
              </a:ext>
            </a:extLst>
          </p:cNvPr>
          <p:cNvCxnSpPr>
            <a:cxnSpLocks/>
            <a:endCxn id="35" idx="0"/>
          </p:cNvCxnSpPr>
          <p:nvPr/>
        </p:nvCxnSpPr>
        <p:spPr>
          <a:xfrm>
            <a:off x="6987831" y="4719424"/>
            <a:ext cx="0" cy="50083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4BE01FD-4BFA-528E-5DED-CB9E3CEDA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17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EB3CFB54-821F-03C6-0242-DA5D191F6250}"/>
              </a:ext>
            </a:extLst>
          </p:cNvPr>
          <p:cNvSpPr/>
          <p:nvPr/>
        </p:nvSpPr>
        <p:spPr>
          <a:xfrm>
            <a:off x="0" y="7390855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de agosto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31 de agosto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5318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7CE8F1E1-B7C2-57D2-A024-0A596C977A36}"/>
              </a:ext>
            </a:extLst>
          </p:cNvPr>
          <p:cNvCxnSpPr>
            <a:cxnSpLocks/>
            <a:stCxn id="57" idx="2"/>
            <a:endCxn id="40" idx="0"/>
          </p:cNvCxnSpPr>
          <p:nvPr/>
        </p:nvCxnSpPr>
        <p:spPr>
          <a:xfrm>
            <a:off x="6326269" y="4785193"/>
            <a:ext cx="0" cy="42768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77D3E73C-C260-CD86-2CB9-08FEBA95C951}"/>
              </a:ext>
            </a:extLst>
          </p:cNvPr>
          <p:cNvCxnSpPr>
            <a:cxnSpLocks/>
            <a:stCxn id="28" idx="2"/>
            <a:endCxn id="57" idx="0"/>
          </p:cNvCxnSpPr>
          <p:nvPr/>
        </p:nvCxnSpPr>
        <p:spPr>
          <a:xfrm>
            <a:off x="6326269" y="3432748"/>
            <a:ext cx="0" cy="41339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CD1FF444-1E5A-D89A-8E1F-CA9D7358804C}"/>
              </a:ext>
            </a:extLst>
          </p:cNvPr>
          <p:cNvCxnSpPr>
            <a:cxnSpLocks/>
            <a:stCxn id="2" idx="2"/>
            <a:endCxn id="28" idx="0"/>
          </p:cNvCxnSpPr>
          <p:nvPr/>
        </p:nvCxnSpPr>
        <p:spPr>
          <a:xfrm>
            <a:off x="6325690" y="2097811"/>
            <a:ext cx="579" cy="39588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492865" y="1158761"/>
            <a:ext cx="3665650" cy="9390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Participación Ciudadana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de Jesús Saucedo Rodríguez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4494070" y="3846143"/>
            <a:ext cx="3664398" cy="9390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Participación Ciudadana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Guadalupe Fabiola Fragoso Espinosa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797AFA9D-38B7-4B09-BDB9-5DF6C46F027B}"/>
              </a:ext>
            </a:extLst>
          </p:cNvPr>
          <p:cNvSpPr/>
          <p:nvPr/>
        </p:nvSpPr>
        <p:spPr>
          <a:xfrm>
            <a:off x="4494070" y="2493698"/>
            <a:ext cx="3664398" cy="9390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Participación Ciudadana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Guillermo Enrique García Fernández</a:t>
            </a: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8712B115-D36E-41B8-B2AC-511D959655F9}"/>
              </a:ext>
            </a:extLst>
          </p:cNvPr>
          <p:cNvSpPr/>
          <p:nvPr/>
        </p:nvSpPr>
        <p:spPr>
          <a:xfrm>
            <a:off x="4494070" y="5212877"/>
            <a:ext cx="3664398" cy="9390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Participación Ciudadana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*Vacante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8DBCEC4-3D27-F860-E036-795E16D89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18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AEB487A-55A9-2B9E-A0D0-56C210327556}"/>
              </a:ext>
            </a:extLst>
          </p:cNvPr>
          <p:cNvSpPr txBox="1"/>
          <p:nvPr/>
        </p:nvSpPr>
        <p:spPr>
          <a:xfrm>
            <a:off x="9886966" y="6471564"/>
            <a:ext cx="3170874" cy="1028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17" dirty="0">
                <a:solidFill>
                  <a:srgbClr val="785181"/>
                </a:solidFill>
              </a:rPr>
              <a:t>*En relación a las plazas</a:t>
            </a:r>
            <a:r>
              <a:rPr lang="es-MX" sz="1217" dirty="0">
                <a:solidFill>
                  <a:srgbClr val="785181"/>
                </a:solidFill>
                <a:effectLst>
                  <a:outerShdw blurRad="50800" dist="50800" dir="5400000" algn="ctr" rotWithShape="0">
                    <a:srgbClr val="00B0F0"/>
                  </a:outerShdw>
                </a:effectLst>
              </a:rPr>
              <a:t> vacantes </a:t>
            </a:r>
            <a:r>
              <a:rPr lang="es-MX" sz="1217" dirty="0">
                <a:solidFill>
                  <a:srgbClr val="785181"/>
                </a:solidFill>
              </a:rPr>
              <a:t>se informa que conforme a las necesidades derivadas de las cargas de trabajo del Instituto, se publicarán los requisitos para acceder a dichos puestos.</a:t>
            </a:r>
          </a:p>
          <a:p>
            <a:pPr algn="just"/>
            <a:endParaRPr lang="es-MX" sz="1217" dirty="0">
              <a:solidFill>
                <a:srgbClr val="78518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9FF63747-7875-E6EA-E9B1-39F3EB655287}"/>
              </a:ext>
            </a:extLst>
          </p:cNvPr>
          <p:cNvSpPr/>
          <p:nvPr/>
        </p:nvSpPr>
        <p:spPr>
          <a:xfrm>
            <a:off x="0" y="7390855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de agosto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31 de agosto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484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48BE9FFE-A566-3F39-6D99-49B26AE49E31}"/>
              </a:ext>
            </a:extLst>
          </p:cNvPr>
          <p:cNvCxnSpPr>
            <a:cxnSpLocks/>
          </p:cNvCxnSpPr>
          <p:nvPr/>
        </p:nvCxnSpPr>
        <p:spPr>
          <a:xfrm>
            <a:off x="2330121" y="4295284"/>
            <a:ext cx="0" cy="579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DB6BC492-4468-68E5-154D-B83DE9D85EE5}"/>
              </a:ext>
            </a:extLst>
          </p:cNvPr>
          <p:cNvCxnSpPr/>
          <p:nvPr/>
        </p:nvCxnSpPr>
        <p:spPr>
          <a:xfrm>
            <a:off x="5140251" y="4295284"/>
            <a:ext cx="0" cy="579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ACCD2EAB-0A75-D3AB-E4EC-643814B3590F}"/>
              </a:ext>
            </a:extLst>
          </p:cNvPr>
          <p:cNvCxnSpPr>
            <a:cxnSpLocks/>
            <a:endCxn id="11" idx="2"/>
          </p:cNvCxnSpPr>
          <p:nvPr/>
        </p:nvCxnSpPr>
        <p:spPr>
          <a:xfrm>
            <a:off x="10725820" y="4285124"/>
            <a:ext cx="6806" cy="13244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86619C0C-D2AE-3A7C-59CF-FAEF7494E3DE}"/>
              </a:ext>
            </a:extLst>
          </p:cNvPr>
          <p:cNvCxnSpPr>
            <a:cxnSpLocks/>
            <a:endCxn id="17" idx="2"/>
          </p:cNvCxnSpPr>
          <p:nvPr/>
        </p:nvCxnSpPr>
        <p:spPr>
          <a:xfrm flipH="1">
            <a:off x="7931791" y="4300400"/>
            <a:ext cx="5291" cy="13091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4BCC3CDD-2F6D-9DC2-0379-AEDB4E54C9BB}"/>
              </a:ext>
            </a:extLst>
          </p:cNvPr>
          <p:cNvCxnSpPr>
            <a:cxnSpLocks/>
          </p:cNvCxnSpPr>
          <p:nvPr/>
        </p:nvCxnSpPr>
        <p:spPr>
          <a:xfrm>
            <a:off x="6606921" y="3637916"/>
            <a:ext cx="0" cy="647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5080521" y="1441134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Innovación e Informática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Jorge Gallegos Valdés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797AFA9D-38B7-4B09-BDB9-5DF6C46F027B}"/>
              </a:ext>
            </a:extLst>
          </p:cNvPr>
          <p:cNvSpPr/>
          <p:nvPr/>
        </p:nvSpPr>
        <p:spPr>
          <a:xfrm>
            <a:off x="5080521" y="2819462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Informática y Sistemas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Ulises Montelongo Saldaña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6F5B331-7064-4666-900E-D52390ADF606}"/>
              </a:ext>
            </a:extLst>
          </p:cNvPr>
          <p:cNvSpPr/>
          <p:nvPr/>
        </p:nvSpPr>
        <p:spPr>
          <a:xfrm>
            <a:off x="9508626" y="4644765"/>
            <a:ext cx="2448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Soporte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Miguel Alejandro Cantú Piña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B77182D-E6FB-4A3E-856A-40C1188CE9C2}"/>
              </a:ext>
            </a:extLst>
          </p:cNvPr>
          <p:cNvSpPr/>
          <p:nvPr/>
        </p:nvSpPr>
        <p:spPr>
          <a:xfrm>
            <a:off x="1106121" y="4630636"/>
            <a:ext cx="2448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Analista de Sistemas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Alberto Jaramillo Malacara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0E192F46-A2F8-465F-A86A-1923E0E552F2}"/>
              </a:ext>
            </a:extLst>
          </p:cNvPr>
          <p:cNvSpPr/>
          <p:nvPr/>
        </p:nvSpPr>
        <p:spPr>
          <a:xfrm>
            <a:off x="3906956" y="4630636"/>
            <a:ext cx="2448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Informática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Rodrigo Gloria Ramirez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41F09836-1EB9-4FC3-89AD-47FBCEBC0DED}"/>
              </a:ext>
            </a:extLst>
          </p:cNvPr>
          <p:cNvSpPr/>
          <p:nvPr/>
        </p:nvSpPr>
        <p:spPr>
          <a:xfrm>
            <a:off x="6707791" y="4644765"/>
            <a:ext cx="2448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Programador/a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Alejandro Villanueva Rivera</a:t>
            </a:r>
          </a:p>
        </p:txBody>
      </p: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4034F564-188C-53A6-2A97-F84429105E0B}"/>
              </a:ext>
            </a:extLst>
          </p:cNvPr>
          <p:cNvCxnSpPr>
            <a:stCxn id="2" idx="2"/>
            <a:endCxn id="28" idx="0"/>
          </p:cNvCxnSpPr>
          <p:nvPr/>
        </p:nvCxnSpPr>
        <p:spPr>
          <a:xfrm>
            <a:off x="6606921" y="2405934"/>
            <a:ext cx="0" cy="4135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CAD6E4D4-4C5F-1E59-33D3-582B9735F0AA}"/>
              </a:ext>
            </a:extLst>
          </p:cNvPr>
          <p:cNvCxnSpPr>
            <a:cxnSpLocks/>
          </p:cNvCxnSpPr>
          <p:nvPr/>
        </p:nvCxnSpPr>
        <p:spPr>
          <a:xfrm flipV="1">
            <a:off x="2330121" y="4285124"/>
            <a:ext cx="8395699" cy="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74CCEF6-F228-DB72-60F7-B81BF39B1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19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DD69381-E7AF-3FDA-A601-999FA6A86D04}"/>
              </a:ext>
            </a:extLst>
          </p:cNvPr>
          <p:cNvSpPr/>
          <p:nvPr/>
        </p:nvSpPr>
        <p:spPr>
          <a:xfrm>
            <a:off x="0" y="7390855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de agosto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31 de agosto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625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0BEF2364-DB74-F76F-ABFA-87218BE834E4}"/>
              </a:ext>
            </a:extLst>
          </p:cNvPr>
          <p:cNvCxnSpPr>
            <a:cxnSpLocks/>
          </p:cNvCxnSpPr>
          <p:nvPr/>
        </p:nvCxnSpPr>
        <p:spPr>
          <a:xfrm flipV="1">
            <a:off x="4135005" y="2231638"/>
            <a:ext cx="2358940" cy="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Conector recto 104">
            <a:extLst>
              <a:ext uri="{FF2B5EF4-FFF2-40B4-BE49-F238E27FC236}">
                <a16:creationId xmlns:a16="http://schemas.microsoft.com/office/drawing/2014/main" id="{AA3F20D7-B295-13BD-4816-08DB0B39415B}"/>
              </a:ext>
            </a:extLst>
          </p:cNvPr>
          <p:cNvCxnSpPr/>
          <p:nvPr/>
        </p:nvCxnSpPr>
        <p:spPr>
          <a:xfrm>
            <a:off x="5691895" y="5003357"/>
            <a:ext cx="0" cy="414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B34A4F0D-0582-0C52-DAE9-34B7F7F5760A}"/>
              </a:ext>
            </a:extLst>
          </p:cNvPr>
          <p:cNvCxnSpPr>
            <a:cxnSpLocks/>
            <a:stCxn id="69" idx="2"/>
            <a:endCxn id="82" idx="2"/>
          </p:cNvCxnSpPr>
          <p:nvPr/>
        </p:nvCxnSpPr>
        <p:spPr>
          <a:xfrm>
            <a:off x="6496782" y="1871325"/>
            <a:ext cx="3161" cy="277171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346DCD49-BAA4-4A07-93EA-1C9B6D677DC1}"/>
              </a:ext>
            </a:extLst>
          </p:cNvPr>
          <p:cNvSpPr txBox="1"/>
          <p:nvPr/>
        </p:nvSpPr>
        <p:spPr>
          <a:xfrm>
            <a:off x="10567990" y="6449775"/>
            <a:ext cx="2404005" cy="747897"/>
          </a:xfrm>
          <a:prstGeom prst="rect">
            <a:avLst/>
          </a:prstGeom>
          <a:noFill/>
          <a:ln>
            <a:solidFill>
              <a:srgbClr val="8C5E9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20" dirty="0">
                <a:solidFill>
                  <a:srgbClr val="8C5E97"/>
                </a:solidFill>
              </a:rPr>
              <a:t>Descripción de las áreas que conforman la Estructura Orgánica del Instituto.</a:t>
            </a:r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58967BDE-F29C-497F-9DAC-3C534835CFE2}"/>
              </a:ext>
            </a:extLst>
          </p:cNvPr>
          <p:cNvSpPr/>
          <p:nvPr/>
        </p:nvSpPr>
        <p:spPr>
          <a:xfrm>
            <a:off x="5089956" y="1141022"/>
            <a:ext cx="2813652" cy="73030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Consejo General</a:t>
            </a:r>
          </a:p>
        </p:txBody>
      </p:sp>
      <p:sp>
        <p:nvSpPr>
          <p:cNvPr id="70" name="Rectángulo 69">
            <a:extLst>
              <a:ext uri="{FF2B5EF4-FFF2-40B4-BE49-F238E27FC236}">
                <a16:creationId xmlns:a16="http://schemas.microsoft.com/office/drawing/2014/main" id="{907400E0-6DFA-4C72-BF71-ADC48308ABE7}"/>
              </a:ext>
            </a:extLst>
          </p:cNvPr>
          <p:cNvSpPr/>
          <p:nvPr/>
        </p:nvSpPr>
        <p:spPr>
          <a:xfrm>
            <a:off x="2106973" y="1866476"/>
            <a:ext cx="2147904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17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Contraloría Interna</a:t>
            </a:r>
          </a:p>
        </p:txBody>
      </p:sp>
      <p:sp>
        <p:nvSpPr>
          <p:cNvPr id="71" name="Rectángulo 70">
            <a:extLst>
              <a:ext uri="{FF2B5EF4-FFF2-40B4-BE49-F238E27FC236}">
                <a16:creationId xmlns:a16="http://schemas.microsoft.com/office/drawing/2014/main" id="{BF344D2A-50D0-4617-8410-6C9AC64FE68F}"/>
              </a:ext>
            </a:extLst>
          </p:cNvPr>
          <p:cNvSpPr/>
          <p:nvPr/>
        </p:nvSpPr>
        <p:spPr>
          <a:xfrm>
            <a:off x="5089954" y="2600072"/>
            <a:ext cx="281365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17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Ejecutiva</a:t>
            </a:r>
          </a:p>
        </p:txBody>
      </p:sp>
      <p:sp>
        <p:nvSpPr>
          <p:cNvPr id="74" name="Rectángulo 73">
            <a:extLst>
              <a:ext uri="{FF2B5EF4-FFF2-40B4-BE49-F238E27FC236}">
                <a16:creationId xmlns:a16="http://schemas.microsoft.com/office/drawing/2014/main" id="{716E0916-C1EB-48F1-854D-17F7E02408EE}"/>
              </a:ext>
            </a:extLst>
          </p:cNvPr>
          <p:cNvSpPr/>
          <p:nvPr/>
        </p:nvSpPr>
        <p:spPr>
          <a:xfrm>
            <a:off x="3373646" y="3905930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Educación Cívica </a:t>
            </a:r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636D4D50-D7EF-4DBB-AEA0-1113493A0AD9}"/>
              </a:ext>
            </a:extLst>
          </p:cNvPr>
          <p:cNvSpPr/>
          <p:nvPr/>
        </p:nvSpPr>
        <p:spPr>
          <a:xfrm>
            <a:off x="5043046" y="5439984"/>
            <a:ext cx="1298013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Fiscalización</a:t>
            </a:r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id="{73FC169F-CFE0-44D2-BA14-83544EF30711}"/>
              </a:ext>
            </a:extLst>
          </p:cNvPr>
          <p:cNvSpPr/>
          <p:nvPr/>
        </p:nvSpPr>
        <p:spPr>
          <a:xfrm>
            <a:off x="2106973" y="3912719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Asuntos Jurídicos</a:t>
            </a:r>
          </a:p>
        </p:txBody>
      </p:sp>
      <p:sp>
        <p:nvSpPr>
          <p:cNvPr id="76" name="Rectángulo 75">
            <a:extLst>
              <a:ext uri="{FF2B5EF4-FFF2-40B4-BE49-F238E27FC236}">
                <a16:creationId xmlns:a16="http://schemas.microsoft.com/office/drawing/2014/main" id="{DB01CCD1-22ED-4244-BFC7-74AA92677B44}"/>
              </a:ext>
            </a:extLst>
          </p:cNvPr>
          <p:cNvSpPr/>
          <p:nvPr/>
        </p:nvSpPr>
        <p:spPr>
          <a:xfrm>
            <a:off x="681022" y="3912719"/>
            <a:ext cx="1367354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</p:txBody>
      </p:sp>
      <p:sp>
        <p:nvSpPr>
          <p:cNvPr id="78" name="Rectángulo 77">
            <a:extLst>
              <a:ext uri="{FF2B5EF4-FFF2-40B4-BE49-F238E27FC236}">
                <a16:creationId xmlns:a16="http://schemas.microsoft.com/office/drawing/2014/main" id="{EE6CE659-686A-482A-84CC-51BE3A8F25C8}"/>
              </a:ext>
            </a:extLst>
          </p:cNvPr>
          <p:cNvSpPr/>
          <p:nvPr/>
        </p:nvSpPr>
        <p:spPr>
          <a:xfrm>
            <a:off x="4631766" y="3911487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Innovación e Informática</a:t>
            </a:r>
          </a:p>
        </p:txBody>
      </p:sp>
      <p:sp>
        <p:nvSpPr>
          <p:cNvPr id="79" name="Rectángulo 78">
            <a:extLst>
              <a:ext uri="{FF2B5EF4-FFF2-40B4-BE49-F238E27FC236}">
                <a16:creationId xmlns:a16="http://schemas.microsoft.com/office/drawing/2014/main" id="{A7A8EDD3-A882-4A70-A7DA-DDB6689D42FF}"/>
              </a:ext>
            </a:extLst>
          </p:cNvPr>
          <p:cNvSpPr/>
          <p:nvPr/>
        </p:nvSpPr>
        <p:spPr>
          <a:xfrm>
            <a:off x="8566265" y="3919282"/>
            <a:ext cx="1298013" cy="89528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Prerrogativas y Partidos Políticos</a:t>
            </a: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A8F8DF97-854A-4F52-A2B4-6A38B398DE9A}"/>
              </a:ext>
            </a:extLst>
          </p:cNvPr>
          <p:cNvSpPr/>
          <p:nvPr/>
        </p:nvSpPr>
        <p:spPr>
          <a:xfrm>
            <a:off x="7264450" y="3915094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</a:t>
            </a:r>
          </a:p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Ejecutiva de Participación Ciudadana</a:t>
            </a:r>
          </a:p>
        </p:txBody>
      </p:sp>
      <p:sp>
        <p:nvSpPr>
          <p:cNvPr id="82" name="Rectángulo 81">
            <a:extLst>
              <a:ext uri="{FF2B5EF4-FFF2-40B4-BE49-F238E27FC236}">
                <a16:creationId xmlns:a16="http://schemas.microsoft.com/office/drawing/2014/main" id="{0AEF40F9-3A21-4310-B514-056666D7EE14}"/>
              </a:ext>
            </a:extLst>
          </p:cNvPr>
          <p:cNvSpPr/>
          <p:nvPr/>
        </p:nvSpPr>
        <p:spPr>
          <a:xfrm>
            <a:off x="5915752" y="3912719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Organización Electoral</a:t>
            </a:r>
          </a:p>
        </p:txBody>
      </p:sp>
      <p:sp>
        <p:nvSpPr>
          <p:cNvPr id="84" name="Rectángulo 83">
            <a:extLst>
              <a:ext uri="{FF2B5EF4-FFF2-40B4-BE49-F238E27FC236}">
                <a16:creationId xmlns:a16="http://schemas.microsoft.com/office/drawing/2014/main" id="{7B05BDBF-FAB8-4784-89DA-BA49A5AB2A96}"/>
              </a:ext>
            </a:extLst>
          </p:cNvPr>
          <p:cNvSpPr/>
          <p:nvPr/>
        </p:nvSpPr>
        <p:spPr>
          <a:xfrm>
            <a:off x="11422809" y="3907681"/>
            <a:ext cx="1298013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Comunicación Social</a:t>
            </a:r>
          </a:p>
        </p:txBody>
      </p:sp>
      <p:sp>
        <p:nvSpPr>
          <p:cNvPr id="83" name="Rectángulo 82">
            <a:extLst>
              <a:ext uri="{FF2B5EF4-FFF2-40B4-BE49-F238E27FC236}">
                <a16:creationId xmlns:a16="http://schemas.microsoft.com/office/drawing/2014/main" id="{D9357307-26F8-49C2-8E90-3792D084D854}"/>
              </a:ext>
            </a:extLst>
          </p:cNvPr>
          <p:cNvSpPr/>
          <p:nvPr/>
        </p:nvSpPr>
        <p:spPr>
          <a:xfrm>
            <a:off x="6753680" y="5439986"/>
            <a:ext cx="1486674" cy="73032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Transparencia y Acceso a la Información</a:t>
            </a:r>
          </a:p>
        </p:txBody>
      </p:sp>
      <p:sp>
        <p:nvSpPr>
          <p:cNvPr id="85" name="Rectángulo 84">
            <a:extLst>
              <a:ext uri="{FF2B5EF4-FFF2-40B4-BE49-F238E27FC236}">
                <a16:creationId xmlns:a16="http://schemas.microsoft.com/office/drawing/2014/main" id="{CED605B5-EE2F-40C3-9FC4-910E1603B238}"/>
              </a:ext>
            </a:extLst>
          </p:cNvPr>
          <p:cNvSpPr/>
          <p:nvPr/>
        </p:nvSpPr>
        <p:spPr>
          <a:xfrm>
            <a:off x="3298467" y="5441849"/>
            <a:ext cx="1394167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Archivos y Gestión Documental </a:t>
            </a:r>
          </a:p>
        </p:txBody>
      </p:sp>
      <p:sp>
        <p:nvSpPr>
          <p:cNvPr id="100" name="Rectángulo 99">
            <a:extLst>
              <a:ext uri="{FF2B5EF4-FFF2-40B4-BE49-F238E27FC236}">
                <a16:creationId xmlns:a16="http://schemas.microsoft.com/office/drawing/2014/main" id="{65094E45-7C51-4DB4-BC9F-E9207C686B9A}"/>
              </a:ext>
            </a:extLst>
          </p:cNvPr>
          <p:cNvSpPr/>
          <p:nvPr/>
        </p:nvSpPr>
        <p:spPr>
          <a:xfrm>
            <a:off x="8576787" y="5439985"/>
            <a:ext cx="1298013" cy="73032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Paridad e Inclusión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BE2C53B-2413-4678-B9D5-4D145F3A7EBF}"/>
              </a:ext>
            </a:extLst>
          </p:cNvPr>
          <p:cNvSpPr/>
          <p:nvPr/>
        </p:nvSpPr>
        <p:spPr>
          <a:xfrm>
            <a:off x="10009685" y="3912286"/>
            <a:ext cx="1270470" cy="90228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Vinculación con el INE y OPLES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D82BA7AD-381F-5915-75C9-0B062CBF0088}"/>
              </a:ext>
            </a:extLst>
          </p:cNvPr>
          <p:cNvCxnSpPr>
            <a:cxnSpLocks/>
          </p:cNvCxnSpPr>
          <p:nvPr/>
        </p:nvCxnSpPr>
        <p:spPr>
          <a:xfrm>
            <a:off x="1378739" y="3723531"/>
            <a:ext cx="1068690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44A9F154-00AE-0B3B-7B86-544BC04EA327}"/>
              </a:ext>
            </a:extLst>
          </p:cNvPr>
          <p:cNvCxnSpPr>
            <a:cxnSpLocks/>
          </p:cNvCxnSpPr>
          <p:nvPr/>
        </p:nvCxnSpPr>
        <p:spPr>
          <a:xfrm>
            <a:off x="1378740" y="3730315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20186542-C0FB-29DA-3D88-9C52872D7CC8}"/>
              </a:ext>
            </a:extLst>
          </p:cNvPr>
          <p:cNvCxnSpPr/>
          <p:nvPr/>
        </p:nvCxnSpPr>
        <p:spPr>
          <a:xfrm>
            <a:off x="2668817" y="3730310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DC1981BB-BC0A-7A76-C9AF-79F923E7B9F6}"/>
              </a:ext>
            </a:extLst>
          </p:cNvPr>
          <p:cNvCxnSpPr/>
          <p:nvPr/>
        </p:nvCxnSpPr>
        <p:spPr>
          <a:xfrm>
            <a:off x="3921324" y="3729882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4B2A3647-B795-BED2-CC7B-3D0E3C07D32B}"/>
              </a:ext>
            </a:extLst>
          </p:cNvPr>
          <p:cNvCxnSpPr/>
          <p:nvPr/>
        </p:nvCxnSpPr>
        <p:spPr>
          <a:xfrm>
            <a:off x="12062580" y="3729695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0215F944-A5FA-B920-656D-5CF6B22E267F}"/>
              </a:ext>
            </a:extLst>
          </p:cNvPr>
          <p:cNvCxnSpPr/>
          <p:nvPr/>
        </p:nvCxnSpPr>
        <p:spPr>
          <a:xfrm>
            <a:off x="10634740" y="3723526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808479DC-1CAF-042F-9D65-5829CAFB3314}"/>
              </a:ext>
            </a:extLst>
          </p:cNvPr>
          <p:cNvCxnSpPr/>
          <p:nvPr/>
        </p:nvCxnSpPr>
        <p:spPr>
          <a:xfrm>
            <a:off x="9206881" y="3723526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668872E7-8A27-E65A-4B19-25F4C5BC3E2F}"/>
              </a:ext>
            </a:extLst>
          </p:cNvPr>
          <p:cNvCxnSpPr/>
          <p:nvPr/>
        </p:nvCxnSpPr>
        <p:spPr>
          <a:xfrm>
            <a:off x="7841660" y="3723526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B751C4B6-FA9C-7C75-13A0-02101799D319}"/>
              </a:ext>
            </a:extLst>
          </p:cNvPr>
          <p:cNvCxnSpPr/>
          <p:nvPr/>
        </p:nvCxnSpPr>
        <p:spPr>
          <a:xfrm>
            <a:off x="5211402" y="3729882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Conector recto 101">
            <a:extLst>
              <a:ext uri="{FF2B5EF4-FFF2-40B4-BE49-F238E27FC236}">
                <a16:creationId xmlns:a16="http://schemas.microsoft.com/office/drawing/2014/main" id="{A78F0253-C7AA-565F-083A-D9A5C935E474}"/>
              </a:ext>
            </a:extLst>
          </p:cNvPr>
          <p:cNvCxnSpPr>
            <a:cxnSpLocks/>
          </p:cNvCxnSpPr>
          <p:nvPr/>
        </p:nvCxnSpPr>
        <p:spPr>
          <a:xfrm>
            <a:off x="3985526" y="4996966"/>
            <a:ext cx="5240268" cy="63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Conector recto 103">
            <a:extLst>
              <a:ext uri="{FF2B5EF4-FFF2-40B4-BE49-F238E27FC236}">
                <a16:creationId xmlns:a16="http://schemas.microsoft.com/office/drawing/2014/main" id="{794A1190-B4CD-A005-0216-E4EBAA6E4B67}"/>
              </a:ext>
            </a:extLst>
          </p:cNvPr>
          <p:cNvCxnSpPr/>
          <p:nvPr/>
        </p:nvCxnSpPr>
        <p:spPr>
          <a:xfrm>
            <a:off x="3985526" y="5003357"/>
            <a:ext cx="0" cy="414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Conector recto 105">
            <a:extLst>
              <a:ext uri="{FF2B5EF4-FFF2-40B4-BE49-F238E27FC236}">
                <a16:creationId xmlns:a16="http://schemas.microsoft.com/office/drawing/2014/main" id="{EF6A461B-132E-0C6A-AED1-A912F34B4561}"/>
              </a:ext>
            </a:extLst>
          </p:cNvPr>
          <p:cNvCxnSpPr/>
          <p:nvPr/>
        </p:nvCxnSpPr>
        <p:spPr>
          <a:xfrm>
            <a:off x="7488750" y="5017997"/>
            <a:ext cx="0" cy="414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Conector recto 106">
            <a:extLst>
              <a:ext uri="{FF2B5EF4-FFF2-40B4-BE49-F238E27FC236}">
                <a16:creationId xmlns:a16="http://schemas.microsoft.com/office/drawing/2014/main" id="{1EB63EAE-E7FB-4DFB-A6BF-607CA88DD5ED}"/>
              </a:ext>
            </a:extLst>
          </p:cNvPr>
          <p:cNvCxnSpPr/>
          <p:nvPr/>
        </p:nvCxnSpPr>
        <p:spPr>
          <a:xfrm>
            <a:off x="9226933" y="5004340"/>
            <a:ext cx="0" cy="414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25CEE1D3-57EF-ADA7-41F8-60337C9A11EF}"/>
              </a:ext>
            </a:extLst>
          </p:cNvPr>
          <p:cNvCxnSpPr/>
          <p:nvPr/>
        </p:nvCxnSpPr>
        <p:spPr>
          <a:xfrm>
            <a:off x="7176052" y="3723526"/>
            <a:ext cx="0" cy="127982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5A01C96-9915-8E10-9359-6B2FF35ED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87550533-1AAB-6BAB-52FE-31C8D1630332}"/>
              </a:ext>
            </a:extLst>
          </p:cNvPr>
          <p:cNvSpPr/>
          <p:nvPr/>
        </p:nvSpPr>
        <p:spPr>
          <a:xfrm>
            <a:off x="0" y="7390855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de agosto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31 de agosto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5079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CA928D26-EF19-5EBC-92D1-6A72A8884C6D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428899" y="2051984"/>
            <a:ext cx="0" cy="578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0F5863E8-538B-4BCF-B3CA-F7434A40945E}"/>
              </a:ext>
            </a:extLst>
          </p:cNvPr>
          <p:cNvCxnSpPr>
            <a:cxnSpLocks/>
            <a:stCxn id="26" idx="2"/>
            <a:endCxn id="57" idx="0"/>
          </p:cNvCxnSpPr>
          <p:nvPr/>
        </p:nvCxnSpPr>
        <p:spPr>
          <a:xfrm flipH="1">
            <a:off x="3261245" y="4076057"/>
            <a:ext cx="1916" cy="5768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39825456-9FE5-91D9-A277-E20B3105D2B8}"/>
              </a:ext>
            </a:extLst>
          </p:cNvPr>
          <p:cNvCxnSpPr>
            <a:cxnSpLocks/>
          </p:cNvCxnSpPr>
          <p:nvPr/>
        </p:nvCxnSpPr>
        <p:spPr>
          <a:xfrm>
            <a:off x="3322494" y="2621061"/>
            <a:ext cx="0" cy="62875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0D0EA74D-7ABC-8A0D-6B0A-268722754215}"/>
              </a:ext>
            </a:extLst>
          </p:cNvPr>
          <p:cNvCxnSpPr>
            <a:cxnSpLocks/>
          </p:cNvCxnSpPr>
          <p:nvPr/>
        </p:nvCxnSpPr>
        <p:spPr>
          <a:xfrm>
            <a:off x="9596589" y="2630586"/>
            <a:ext cx="0" cy="62875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902499" y="1035172"/>
            <a:ext cx="3052800" cy="101681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Alberto Moreno Rodríguez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1793109" y="4652954"/>
            <a:ext cx="2936272" cy="9703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Fernanda Martínez Sanmiguel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3C111AD0-DDC9-43B6-B1E5-844C22E3413E}"/>
              </a:ext>
            </a:extLst>
          </p:cNvPr>
          <p:cNvCxnSpPr>
            <a:cxnSpLocks/>
          </p:cNvCxnSpPr>
          <p:nvPr/>
        </p:nvCxnSpPr>
        <p:spPr>
          <a:xfrm>
            <a:off x="3322494" y="2621061"/>
            <a:ext cx="62740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ángulo 30">
            <a:extLst>
              <a:ext uri="{FF2B5EF4-FFF2-40B4-BE49-F238E27FC236}">
                <a16:creationId xmlns:a16="http://schemas.microsoft.com/office/drawing/2014/main" id="{3C9497D7-54EF-4791-BA1B-831180041C3A}"/>
              </a:ext>
            </a:extLst>
          </p:cNvPr>
          <p:cNvSpPr/>
          <p:nvPr/>
        </p:nvSpPr>
        <p:spPr>
          <a:xfrm>
            <a:off x="8124821" y="4637061"/>
            <a:ext cx="2936272" cy="9703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Viridiana Larios Macias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(Encargada de Despacho)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F9DEF84-65C0-4A0E-9C60-F345730EB2D1}"/>
              </a:ext>
            </a:extLst>
          </p:cNvPr>
          <p:cNvSpPr/>
          <p:nvPr/>
        </p:nvSpPr>
        <p:spPr>
          <a:xfrm>
            <a:off x="1793109" y="3104287"/>
            <a:ext cx="2940103" cy="97177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Luis Rodrigo Esquivel Hernández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(Encargado de Despacho)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8120426" y="3103262"/>
            <a:ext cx="2936275" cy="97177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Guadalupe del Rosario Villa Sánchez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F759770F-D9B3-40FC-A814-D1B719E573B7}"/>
              </a:ext>
            </a:extLst>
          </p:cNvPr>
          <p:cNvCxnSpPr>
            <a:cxnSpLocks/>
            <a:stCxn id="27" idx="2"/>
            <a:endCxn id="31" idx="0"/>
          </p:cNvCxnSpPr>
          <p:nvPr/>
        </p:nvCxnSpPr>
        <p:spPr>
          <a:xfrm>
            <a:off x="9588564" y="4075032"/>
            <a:ext cx="4393" cy="5620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ángulo 15">
            <a:extLst>
              <a:ext uri="{FF2B5EF4-FFF2-40B4-BE49-F238E27FC236}">
                <a16:creationId xmlns:a16="http://schemas.microsoft.com/office/drawing/2014/main" id="{09E4A2F2-2EEB-4B47-A7F9-F26C21A7D6F9}"/>
              </a:ext>
            </a:extLst>
          </p:cNvPr>
          <p:cNvSpPr/>
          <p:nvPr/>
        </p:nvSpPr>
        <p:spPr>
          <a:xfrm>
            <a:off x="4960374" y="4643360"/>
            <a:ext cx="2937898" cy="9703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Documentación Partidista y de Sanciones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Francisco Sánchez Ramírez</a:t>
            </a:r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5F06D3DE-0CC3-4992-B91F-96249EE4DFDF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6429323" y="2630586"/>
            <a:ext cx="0" cy="201277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9ED673B-39BB-7DD5-029E-48950217A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20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D33837B-B5BD-C69C-9ECD-B3E82A72A3A4}"/>
              </a:ext>
            </a:extLst>
          </p:cNvPr>
          <p:cNvSpPr/>
          <p:nvPr/>
        </p:nvSpPr>
        <p:spPr>
          <a:xfrm>
            <a:off x="0" y="7390855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de agosto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31 de agosto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0141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59827BD2-7EBA-99BB-9ABD-C47694C003C0}"/>
              </a:ext>
            </a:extLst>
          </p:cNvPr>
          <p:cNvCxnSpPr/>
          <p:nvPr/>
        </p:nvCxnSpPr>
        <p:spPr>
          <a:xfrm>
            <a:off x="4008161" y="2702419"/>
            <a:ext cx="235" cy="7652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43F2E3F4-4DCD-7AAB-8BB1-4104F7F20926}"/>
              </a:ext>
            </a:extLst>
          </p:cNvPr>
          <p:cNvCxnSpPr>
            <a:cxnSpLocks/>
          </p:cNvCxnSpPr>
          <p:nvPr/>
        </p:nvCxnSpPr>
        <p:spPr>
          <a:xfrm>
            <a:off x="6361472" y="1849741"/>
            <a:ext cx="0" cy="860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7D8364E9-62E9-78A2-B2DB-A20336901C08}"/>
              </a:ext>
            </a:extLst>
          </p:cNvPr>
          <p:cNvCxnSpPr/>
          <p:nvPr/>
        </p:nvCxnSpPr>
        <p:spPr>
          <a:xfrm>
            <a:off x="8531668" y="2709858"/>
            <a:ext cx="235" cy="7652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F435A252-F92D-8274-8B65-83F79584EF3F}"/>
              </a:ext>
            </a:extLst>
          </p:cNvPr>
          <p:cNvCxnSpPr/>
          <p:nvPr/>
        </p:nvCxnSpPr>
        <p:spPr>
          <a:xfrm>
            <a:off x="8531433" y="4196933"/>
            <a:ext cx="235" cy="7652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D05DA7A0-E543-9F56-BC82-A7C15B1DF946}"/>
              </a:ext>
            </a:extLst>
          </p:cNvPr>
          <p:cNvCxnSpPr/>
          <p:nvPr/>
        </p:nvCxnSpPr>
        <p:spPr>
          <a:xfrm>
            <a:off x="4008161" y="4231337"/>
            <a:ext cx="235" cy="7652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814752" y="118921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Vinculación con el INE y OPLES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Hugo Escobar Rodríguez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2482605" y="4768709"/>
            <a:ext cx="305111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Vinculación con el INE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comisión)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3C111AD0-DDC9-43B6-B1E5-844C22E3413E}"/>
              </a:ext>
            </a:extLst>
          </p:cNvPr>
          <p:cNvCxnSpPr>
            <a:cxnSpLocks/>
          </p:cNvCxnSpPr>
          <p:nvPr/>
        </p:nvCxnSpPr>
        <p:spPr>
          <a:xfrm flipV="1">
            <a:off x="4008161" y="2703978"/>
            <a:ext cx="452374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F9DEF84-65C0-4A0E-9C60-F345730EB2D1}"/>
              </a:ext>
            </a:extLst>
          </p:cNvPr>
          <p:cNvSpPr/>
          <p:nvPr/>
        </p:nvSpPr>
        <p:spPr>
          <a:xfrm>
            <a:off x="2482604" y="3253244"/>
            <a:ext cx="3051113" cy="966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Vinculación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Diana Yaneth Escobedo Torres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(Encargada de Despacho)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7005875" y="3253244"/>
            <a:ext cx="3051113" cy="966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del SPEN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Eduardo Guadalupe Ferniza Ruiz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B6085CD-3196-54C8-B2F4-42597EC46F4C}"/>
              </a:ext>
            </a:extLst>
          </p:cNvPr>
          <p:cNvSpPr/>
          <p:nvPr/>
        </p:nvSpPr>
        <p:spPr>
          <a:xfrm>
            <a:off x="7005874" y="4768709"/>
            <a:ext cx="305111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del SPEN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comisión)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619E426-31D6-B522-1F34-7E2C23199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21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A92EC2F2-DA52-5782-E612-5E8B68E0CE56}"/>
              </a:ext>
            </a:extLst>
          </p:cNvPr>
          <p:cNvSpPr/>
          <p:nvPr/>
        </p:nvSpPr>
        <p:spPr>
          <a:xfrm>
            <a:off x="0" y="7390855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de agosto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31 de agosto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392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09BF0DBB-F9DB-E94C-4B4E-8AC78486D053}"/>
              </a:ext>
            </a:extLst>
          </p:cNvPr>
          <p:cNvCxnSpPr>
            <a:cxnSpLocks/>
          </p:cNvCxnSpPr>
          <p:nvPr/>
        </p:nvCxnSpPr>
        <p:spPr>
          <a:xfrm flipH="1">
            <a:off x="9833846" y="2708983"/>
            <a:ext cx="266" cy="22871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695B5FCC-B65A-5C3B-BCF1-7E738D15E745}"/>
              </a:ext>
            </a:extLst>
          </p:cNvPr>
          <p:cNvCxnSpPr>
            <a:stCxn id="25" idx="2"/>
          </p:cNvCxnSpPr>
          <p:nvPr/>
        </p:nvCxnSpPr>
        <p:spPr>
          <a:xfrm flipH="1">
            <a:off x="3249831" y="4099185"/>
            <a:ext cx="1" cy="1141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25E09ABC-C0C2-DD15-CD3B-171F1DB4E950}"/>
              </a:ext>
            </a:extLst>
          </p:cNvPr>
          <p:cNvCxnSpPr>
            <a:cxnSpLocks/>
          </p:cNvCxnSpPr>
          <p:nvPr/>
        </p:nvCxnSpPr>
        <p:spPr>
          <a:xfrm flipH="1">
            <a:off x="6541839" y="2680184"/>
            <a:ext cx="266" cy="22871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55B26B16-7E37-6B57-EAA2-884B847CF184}"/>
              </a:ext>
            </a:extLst>
          </p:cNvPr>
          <p:cNvCxnSpPr/>
          <p:nvPr/>
        </p:nvCxnSpPr>
        <p:spPr>
          <a:xfrm>
            <a:off x="6532651" y="2165986"/>
            <a:ext cx="0" cy="51419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990996" y="1201186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Archivos y Gestión Documental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Nayeli Guadalupe Sánchez Infante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96C16DE-683F-4434-A5E7-AF652D954018}"/>
              </a:ext>
            </a:extLst>
          </p:cNvPr>
          <p:cNvSpPr/>
          <p:nvPr/>
        </p:nvSpPr>
        <p:spPr>
          <a:xfrm>
            <a:off x="1723431" y="453191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Oficialía de Partes (Mecanógrafo/a)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Nayibe Cruz Flores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5015439" y="453191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(Archivo de Concentración)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Mayra Josefina Jazmín Alonso Escobar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3C9497D7-54EF-4791-BA1B-831180041C3A}"/>
              </a:ext>
            </a:extLst>
          </p:cNvPr>
          <p:cNvSpPr/>
          <p:nvPr/>
        </p:nvSpPr>
        <p:spPr>
          <a:xfrm>
            <a:off x="8307447" y="453191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Archivo Histórico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Alonso Martínez Contreras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E4B68CE8-50B5-4245-AC11-72A75CCEBD1E}"/>
              </a:ext>
            </a:extLst>
          </p:cNvPr>
          <p:cNvSpPr/>
          <p:nvPr/>
        </p:nvSpPr>
        <p:spPr>
          <a:xfrm>
            <a:off x="1723432" y="313438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Oficialía de Partes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Sara Consuelo Estrada Govea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18B427E2-9F30-13F7-6C91-CA5A6DFB5F38}"/>
              </a:ext>
            </a:extLst>
          </p:cNvPr>
          <p:cNvCxnSpPr>
            <a:cxnSpLocks/>
          </p:cNvCxnSpPr>
          <p:nvPr/>
        </p:nvCxnSpPr>
        <p:spPr>
          <a:xfrm>
            <a:off x="3249831" y="2680185"/>
            <a:ext cx="65840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183350AC-4F78-522B-6A27-7A16C84689E9}"/>
              </a:ext>
            </a:extLst>
          </p:cNvPr>
          <p:cNvCxnSpPr>
            <a:cxnSpLocks/>
            <a:endCxn id="25" idx="0"/>
          </p:cNvCxnSpPr>
          <p:nvPr/>
        </p:nvCxnSpPr>
        <p:spPr>
          <a:xfrm>
            <a:off x="3249832" y="2680184"/>
            <a:ext cx="0" cy="4542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B91D396-FA6E-5939-6013-0544E7F8B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22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0D7ACCD-5E6F-B203-BD6E-944170150680}"/>
              </a:ext>
            </a:extLst>
          </p:cNvPr>
          <p:cNvSpPr/>
          <p:nvPr/>
        </p:nvSpPr>
        <p:spPr>
          <a:xfrm>
            <a:off x="0" y="7390855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de agosto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31 de agosto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7682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E138A9A3-DB26-01D5-9DD7-AEB5E236D6E2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400368" y="1819379"/>
            <a:ext cx="0" cy="4492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38945889-844E-61F3-211D-9EF3A8CC553D}"/>
              </a:ext>
            </a:extLst>
          </p:cNvPr>
          <p:cNvCxnSpPr>
            <a:cxnSpLocks/>
          </p:cNvCxnSpPr>
          <p:nvPr/>
        </p:nvCxnSpPr>
        <p:spPr>
          <a:xfrm>
            <a:off x="5043486" y="3880871"/>
            <a:ext cx="0" cy="67884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84470D41-1EEE-D799-9C9C-235D373FBBD0}"/>
              </a:ext>
            </a:extLst>
          </p:cNvPr>
          <p:cNvCxnSpPr>
            <a:cxnSpLocks/>
          </p:cNvCxnSpPr>
          <p:nvPr/>
        </p:nvCxnSpPr>
        <p:spPr>
          <a:xfrm>
            <a:off x="1890368" y="3880871"/>
            <a:ext cx="0" cy="69453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83133DE3-F116-4E3B-FF7D-D943FDD9953D}"/>
              </a:ext>
            </a:extLst>
          </p:cNvPr>
          <p:cNvCxnSpPr>
            <a:cxnSpLocks/>
          </p:cNvCxnSpPr>
          <p:nvPr/>
        </p:nvCxnSpPr>
        <p:spPr>
          <a:xfrm>
            <a:off x="8415536" y="3973594"/>
            <a:ext cx="0" cy="67271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146A6C89-3D40-542D-E743-7E7B594F1E8B}"/>
              </a:ext>
            </a:extLst>
          </p:cNvPr>
          <p:cNvCxnSpPr>
            <a:cxnSpLocks/>
          </p:cNvCxnSpPr>
          <p:nvPr/>
        </p:nvCxnSpPr>
        <p:spPr>
          <a:xfrm>
            <a:off x="11655490" y="3978724"/>
            <a:ext cx="2597" cy="67891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5046272" y="1005840"/>
            <a:ext cx="2708191" cy="81353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Comunicación Social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Guillermo Herrera Márquez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F9DEF84-65C0-4A0E-9C60-F345730EB2D1}"/>
              </a:ext>
            </a:extLst>
          </p:cNvPr>
          <p:cNvSpPr/>
          <p:nvPr/>
        </p:nvSpPr>
        <p:spPr>
          <a:xfrm>
            <a:off x="557041" y="4311246"/>
            <a:ext cx="2708191" cy="6945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Audiovisual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Eduardo Gutiérrez Martínez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3631649" y="4311247"/>
            <a:ext cx="2708191" cy="69453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Editorial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Claudia Valeria Treviño Ramos</a:t>
            </a:r>
          </a:p>
        </p:txBody>
      </p:sp>
      <p:sp>
        <p:nvSpPr>
          <p:cNvPr id="78" name="Rectángulo 77">
            <a:extLst>
              <a:ext uri="{FF2B5EF4-FFF2-40B4-BE49-F238E27FC236}">
                <a16:creationId xmlns:a16="http://schemas.microsoft.com/office/drawing/2014/main" id="{827B9AE7-9E39-AA3F-DA92-B08BA322B890}"/>
              </a:ext>
            </a:extLst>
          </p:cNvPr>
          <p:cNvSpPr/>
          <p:nvPr/>
        </p:nvSpPr>
        <p:spPr>
          <a:xfrm>
            <a:off x="6889136" y="4358053"/>
            <a:ext cx="2708191" cy="6945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Imagen Institucional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Molgado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Sánchez</a:t>
            </a:r>
          </a:p>
        </p:txBody>
      </p:sp>
      <p:sp>
        <p:nvSpPr>
          <p:cNvPr id="79" name="Rectángulo 78">
            <a:extLst>
              <a:ext uri="{FF2B5EF4-FFF2-40B4-BE49-F238E27FC236}">
                <a16:creationId xmlns:a16="http://schemas.microsoft.com/office/drawing/2014/main" id="{798749BF-8275-851E-64EB-CF776BDC890E}"/>
              </a:ext>
            </a:extLst>
          </p:cNvPr>
          <p:cNvSpPr/>
          <p:nvPr/>
        </p:nvSpPr>
        <p:spPr>
          <a:xfrm>
            <a:off x="10161296" y="4375257"/>
            <a:ext cx="2708191" cy="6945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Relaciones Públicas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Florencia Jaquelin López Vázquez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99AD5C83-CC9B-7CA3-1D53-19EE134273A7}"/>
              </a:ext>
            </a:extLst>
          </p:cNvPr>
          <p:cNvCxnSpPr>
            <a:cxnSpLocks/>
          </p:cNvCxnSpPr>
          <p:nvPr/>
        </p:nvCxnSpPr>
        <p:spPr>
          <a:xfrm>
            <a:off x="3457883" y="2268663"/>
            <a:ext cx="6491931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A6B2E7CD-6C0B-D255-A6F4-9EB682E64EF7}"/>
              </a:ext>
            </a:extLst>
          </p:cNvPr>
          <p:cNvCxnSpPr>
            <a:cxnSpLocks/>
          </p:cNvCxnSpPr>
          <p:nvPr/>
        </p:nvCxnSpPr>
        <p:spPr>
          <a:xfrm>
            <a:off x="3457883" y="2268662"/>
            <a:ext cx="0" cy="161220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D075FFAE-5687-2A06-18A0-F21A623423AC}"/>
              </a:ext>
            </a:extLst>
          </p:cNvPr>
          <p:cNvCxnSpPr>
            <a:cxnSpLocks/>
          </p:cNvCxnSpPr>
          <p:nvPr/>
        </p:nvCxnSpPr>
        <p:spPr>
          <a:xfrm>
            <a:off x="9959973" y="2268662"/>
            <a:ext cx="0" cy="169755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792AF7D-2C81-D0FF-35F9-25AEA2BB1200}"/>
              </a:ext>
            </a:extLst>
          </p:cNvPr>
          <p:cNvSpPr/>
          <p:nvPr/>
        </p:nvSpPr>
        <p:spPr>
          <a:xfrm>
            <a:off x="8292868" y="2567467"/>
            <a:ext cx="3011610" cy="77491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</a:t>
            </a:r>
            <a:r>
              <a:rPr lang="es-MX" sz="118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Webmaster</a:t>
            </a:r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Redes Sociales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Magali González Velázquez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C23049E4-1D71-BFE6-65BB-9E6360D10391}"/>
              </a:ext>
            </a:extLst>
          </p:cNvPr>
          <p:cNvCxnSpPr>
            <a:cxnSpLocks/>
          </p:cNvCxnSpPr>
          <p:nvPr/>
        </p:nvCxnSpPr>
        <p:spPr>
          <a:xfrm>
            <a:off x="8415536" y="3972414"/>
            <a:ext cx="324732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F1CF6284-00A2-1DE8-C0F6-EFF87CE85AFE}"/>
              </a:ext>
            </a:extLst>
          </p:cNvPr>
          <p:cNvCxnSpPr>
            <a:cxnSpLocks/>
          </p:cNvCxnSpPr>
          <p:nvPr/>
        </p:nvCxnSpPr>
        <p:spPr>
          <a:xfrm>
            <a:off x="1890368" y="3880871"/>
            <a:ext cx="315590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F70448D-6589-9481-D62E-C96105252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23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B30B3E60-8DE4-BCB5-CC45-B3252D89C09F}"/>
              </a:ext>
            </a:extLst>
          </p:cNvPr>
          <p:cNvSpPr/>
          <p:nvPr/>
        </p:nvSpPr>
        <p:spPr>
          <a:xfrm>
            <a:off x="0" y="7390855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de agosto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31 de agosto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8396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667407" y="1353489"/>
            <a:ext cx="3868499" cy="10077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Verónica Elizabeth Rodríguez Guevara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A16E43-30CD-43B3-8094-E0D84B1D91BC}"/>
              </a:ext>
            </a:extLst>
          </p:cNvPr>
          <p:cNvCxnSpPr>
            <a:cxnSpLocks/>
            <a:stCxn id="2" idx="2"/>
            <a:endCxn id="27" idx="0"/>
          </p:cNvCxnSpPr>
          <p:nvPr/>
        </p:nvCxnSpPr>
        <p:spPr>
          <a:xfrm>
            <a:off x="6601657" y="2361217"/>
            <a:ext cx="0" cy="699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4667407" y="3060241"/>
            <a:ext cx="3868499" cy="10077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*Vacante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AA5C31E-CAEE-C751-ABBE-A2F9CBFCA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24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CF60B4A-286F-4D31-8E60-2C0C70317362}"/>
              </a:ext>
            </a:extLst>
          </p:cNvPr>
          <p:cNvSpPr txBox="1"/>
          <p:nvPr/>
        </p:nvSpPr>
        <p:spPr>
          <a:xfrm>
            <a:off x="9886966" y="6252904"/>
            <a:ext cx="3170874" cy="1028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17" dirty="0">
                <a:solidFill>
                  <a:srgbClr val="785181"/>
                </a:solidFill>
              </a:rPr>
              <a:t>*En relación a las plazas</a:t>
            </a:r>
            <a:r>
              <a:rPr lang="es-MX" sz="1217" dirty="0">
                <a:solidFill>
                  <a:srgbClr val="785181"/>
                </a:solidFill>
                <a:effectLst>
                  <a:outerShdw blurRad="50800" dist="50800" dir="5400000" algn="ctr" rotWithShape="0">
                    <a:srgbClr val="00B0F0"/>
                  </a:outerShdw>
                </a:effectLst>
              </a:rPr>
              <a:t> vacantes </a:t>
            </a:r>
            <a:r>
              <a:rPr lang="es-MX" sz="1217" dirty="0">
                <a:solidFill>
                  <a:srgbClr val="785181"/>
                </a:solidFill>
              </a:rPr>
              <a:t>se informa que conforme a las necesidades derivadas de las cargas de trabajo del Instituto, se publicarán los requisitos para acceder a dichos puestos.</a:t>
            </a:r>
          </a:p>
          <a:p>
            <a:pPr algn="just"/>
            <a:endParaRPr lang="es-MX" sz="1217" dirty="0">
              <a:solidFill>
                <a:srgbClr val="78518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E38AB32-6884-FC96-DDBE-24040F0A7272}"/>
              </a:ext>
            </a:extLst>
          </p:cNvPr>
          <p:cNvSpPr/>
          <p:nvPr/>
        </p:nvSpPr>
        <p:spPr>
          <a:xfrm>
            <a:off x="0" y="7390855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de agosto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31 de agosto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2749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251713CD-A7DF-1DC6-B0E5-C5CA16B79B58}"/>
              </a:ext>
            </a:extLst>
          </p:cNvPr>
          <p:cNvCxnSpPr/>
          <p:nvPr/>
        </p:nvCxnSpPr>
        <p:spPr>
          <a:xfrm>
            <a:off x="6528021" y="2276687"/>
            <a:ext cx="0" cy="6477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5CD5FA18-9425-9BC9-3F46-DBD6F59BE82E}"/>
              </a:ext>
            </a:extLst>
          </p:cNvPr>
          <p:cNvCxnSpPr/>
          <p:nvPr/>
        </p:nvCxnSpPr>
        <p:spPr>
          <a:xfrm>
            <a:off x="4312553" y="2924387"/>
            <a:ext cx="0" cy="6477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37B349D2-8292-0C27-AF8D-A1CD39DA0760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8684201" y="2924387"/>
            <a:ext cx="0" cy="146819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5018485" y="147718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Transparencia y Acceso a la Información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Erika Georgina Oyervides González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7157801" y="4392577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Transparencia y Acceso a la Información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de Jesús Hernández Gutiérrez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CB548337-40C2-B7DC-9EE0-35401E279D48}"/>
              </a:ext>
            </a:extLst>
          </p:cNvPr>
          <p:cNvSpPr/>
          <p:nvPr/>
        </p:nvSpPr>
        <p:spPr>
          <a:xfrm>
            <a:off x="2786153" y="3427777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Oficialía de Protección de Datos Personales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Isela Sarahi Herrera Durán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617C45F-3F35-10CD-5D33-E12D16BC78DA}"/>
              </a:ext>
            </a:extLst>
          </p:cNvPr>
          <p:cNvCxnSpPr>
            <a:cxnSpLocks/>
          </p:cNvCxnSpPr>
          <p:nvPr/>
        </p:nvCxnSpPr>
        <p:spPr>
          <a:xfrm>
            <a:off x="4312553" y="2924387"/>
            <a:ext cx="437164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F1DBC97-1747-ADBB-D539-25A714CDE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25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6C76677-8668-35CF-E804-F5F08AF951D8}"/>
              </a:ext>
            </a:extLst>
          </p:cNvPr>
          <p:cNvSpPr/>
          <p:nvPr/>
        </p:nvSpPr>
        <p:spPr>
          <a:xfrm>
            <a:off x="0" y="7390855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de agosto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31 de agosto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7077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0328ED2-AAF1-4073-914E-68AEA3BDDF03}"/>
              </a:ext>
            </a:extLst>
          </p:cNvPr>
          <p:cNvCxnSpPr>
            <a:cxnSpLocks/>
          </p:cNvCxnSpPr>
          <p:nvPr/>
        </p:nvCxnSpPr>
        <p:spPr>
          <a:xfrm>
            <a:off x="9569151" y="2944292"/>
            <a:ext cx="0" cy="79122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424A4F97-9B0C-4C0D-B045-AE958F1D80EE}"/>
              </a:ext>
            </a:extLst>
          </p:cNvPr>
          <p:cNvSpPr/>
          <p:nvPr/>
        </p:nvSpPr>
        <p:spPr>
          <a:xfrm>
            <a:off x="5148550" y="1490823"/>
            <a:ext cx="29183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Paridad e Inclusión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Michelle Anahid Hernández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Nambo</a:t>
            </a:r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8A76F199-9B2A-4F85-8A65-5163DEADD3DB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6607744" y="2455623"/>
            <a:ext cx="3268" cy="4886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9752111B-C1D8-4875-9A5D-6D40C1333B1B}"/>
              </a:ext>
            </a:extLst>
          </p:cNvPr>
          <p:cNvSpPr/>
          <p:nvPr/>
        </p:nvSpPr>
        <p:spPr>
          <a:xfrm>
            <a:off x="1840589" y="4366344"/>
            <a:ext cx="29183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Paridad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Alejandra Sánchez Ortiz 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EA6B0754-F366-4D8A-BDB5-1E8AFB43CF6E}"/>
              </a:ext>
            </a:extLst>
          </p:cNvPr>
          <p:cNvSpPr/>
          <p:nvPr/>
        </p:nvSpPr>
        <p:spPr>
          <a:xfrm>
            <a:off x="8109957" y="3353378"/>
            <a:ext cx="29183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Paridad e Inclusión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Luis Fernando Hernández González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85820351-92F3-46D8-B8F0-447AD9996148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3299514" y="2944292"/>
            <a:ext cx="269" cy="142205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E0ADD93D-5722-4CF3-A110-DC169C8F87BE}"/>
              </a:ext>
            </a:extLst>
          </p:cNvPr>
          <p:cNvCxnSpPr>
            <a:cxnSpLocks/>
          </p:cNvCxnSpPr>
          <p:nvPr/>
        </p:nvCxnSpPr>
        <p:spPr>
          <a:xfrm>
            <a:off x="3299514" y="2944292"/>
            <a:ext cx="62696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ángulo 11">
            <a:extLst>
              <a:ext uri="{FF2B5EF4-FFF2-40B4-BE49-F238E27FC236}">
                <a16:creationId xmlns:a16="http://schemas.microsoft.com/office/drawing/2014/main" id="{98FFEE83-0AE0-4632-BD2B-2DCBC956E5A7}"/>
              </a:ext>
            </a:extLst>
          </p:cNvPr>
          <p:cNvSpPr/>
          <p:nvPr/>
        </p:nvSpPr>
        <p:spPr>
          <a:xfrm>
            <a:off x="5148551" y="5701156"/>
            <a:ext cx="29183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Inclusión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*Vacante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BD73901E-5891-4CA9-A783-460663A30A56}"/>
              </a:ext>
            </a:extLst>
          </p:cNvPr>
          <p:cNvCxnSpPr>
            <a:cxnSpLocks/>
          </p:cNvCxnSpPr>
          <p:nvPr/>
        </p:nvCxnSpPr>
        <p:spPr>
          <a:xfrm>
            <a:off x="6607745" y="2944292"/>
            <a:ext cx="0" cy="275686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70A62A1-3A02-6AB3-B738-28E8B3122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26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18B2551-B28A-210D-AAA2-6E06DCCC85B7}"/>
              </a:ext>
            </a:extLst>
          </p:cNvPr>
          <p:cNvSpPr txBox="1"/>
          <p:nvPr/>
        </p:nvSpPr>
        <p:spPr>
          <a:xfrm>
            <a:off x="9886966" y="6252904"/>
            <a:ext cx="3170874" cy="1028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17" dirty="0">
                <a:solidFill>
                  <a:srgbClr val="785181"/>
                </a:solidFill>
              </a:rPr>
              <a:t>*En relación a las plazas</a:t>
            </a:r>
            <a:r>
              <a:rPr lang="es-MX" sz="1217" dirty="0">
                <a:solidFill>
                  <a:srgbClr val="785181"/>
                </a:solidFill>
                <a:effectLst>
                  <a:outerShdw blurRad="50800" dist="50800" dir="5400000" algn="ctr" rotWithShape="0">
                    <a:srgbClr val="00B0F0"/>
                  </a:outerShdw>
                </a:effectLst>
              </a:rPr>
              <a:t> vacantes </a:t>
            </a:r>
            <a:r>
              <a:rPr lang="es-MX" sz="1217" dirty="0">
                <a:solidFill>
                  <a:srgbClr val="785181"/>
                </a:solidFill>
              </a:rPr>
              <a:t>se informa que conforme a las necesidades derivadas de las cargas de trabajo del Instituto, se publicarán los requisitos para acceder a dichos puestos.</a:t>
            </a:r>
          </a:p>
          <a:p>
            <a:pPr algn="just"/>
            <a:endParaRPr lang="es-MX" sz="1217" dirty="0">
              <a:solidFill>
                <a:srgbClr val="78518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1476444-C24D-9DA2-81DE-9640783F6EC9}"/>
              </a:ext>
            </a:extLst>
          </p:cNvPr>
          <p:cNvSpPr/>
          <p:nvPr/>
        </p:nvSpPr>
        <p:spPr>
          <a:xfrm>
            <a:off x="0" y="7390855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de agosto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31 de agosto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1749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4E31ECB4-B9AF-4FE4-BD53-9A71BB0A5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695" y="2933682"/>
            <a:ext cx="11598442" cy="334766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sz="2434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Para conocer las facultades y responsabilidades de los servidores públicos que integran este órgano electoral, se pone a su disposición el siguiente vínculo: </a:t>
            </a:r>
          </a:p>
          <a:p>
            <a:pPr marL="0" indent="0" algn="just">
              <a:buNone/>
            </a:pPr>
            <a:endParaRPr lang="es-MX" sz="2434" dirty="0"/>
          </a:p>
          <a:p>
            <a:pPr marL="0" indent="0" algn="just">
              <a:buNone/>
            </a:pPr>
            <a:r>
              <a:rPr lang="es-MX" sz="2434" dirty="0">
                <a:hlinkClick r:id="rId3"/>
              </a:rPr>
              <a:t>https://www.iec.org.mx/v1/</a:t>
            </a:r>
            <a:r>
              <a:rPr lang="es-MX" sz="2434" dirty="0" err="1">
                <a:hlinkClick r:id="rId3"/>
              </a:rPr>
              <a:t>images</a:t>
            </a:r>
            <a:r>
              <a:rPr lang="es-MX" sz="2434" dirty="0">
                <a:hlinkClick r:id="rId3"/>
              </a:rPr>
              <a:t>/</a:t>
            </a:r>
            <a:r>
              <a:rPr lang="es-MX" sz="2434" dirty="0" err="1">
                <a:hlinkClick r:id="rId3"/>
              </a:rPr>
              <a:t>legislacion</a:t>
            </a:r>
            <a:r>
              <a:rPr lang="es-MX" sz="2434" dirty="0">
                <a:hlinkClick r:id="rId3"/>
              </a:rPr>
              <a:t>/6feb23/Reglamento%20Interior%20del%20Instituto%20Electoral%20de%20Coahuila..pdf</a:t>
            </a:r>
            <a:endParaRPr lang="es-MX" sz="2434" dirty="0"/>
          </a:p>
          <a:p>
            <a:pPr marL="0" indent="0" algn="just">
              <a:buNone/>
            </a:pPr>
            <a:endParaRPr lang="es-MX" sz="2434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434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Para conocer los requisitos de las plazas vacantes, se pone a su disposición el siguiente vínculo: </a:t>
            </a:r>
          </a:p>
          <a:p>
            <a:pPr marL="0" indent="0" algn="just">
              <a:buNone/>
            </a:pPr>
            <a:endParaRPr lang="es-MX" sz="2434" dirty="0"/>
          </a:p>
          <a:p>
            <a:pPr marL="0" indent="0" algn="just">
              <a:buNone/>
            </a:pPr>
            <a:r>
              <a:rPr lang="es-MX" sz="2430" dirty="0">
                <a:hlinkClick r:id="rId4"/>
              </a:rPr>
              <a:t>IEC.CG.071.2019. Manual de organización.pdf</a:t>
            </a:r>
            <a:r>
              <a:rPr lang="es-MX" sz="2430" dirty="0"/>
              <a:t>	</a:t>
            </a:r>
            <a:r>
              <a:rPr lang="es-MX" sz="1600" dirty="0"/>
              <a:t>	</a:t>
            </a:r>
            <a:endParaRPr lang="es-MX" sz="2430" dirty="0"/>
          </a:p>
          <a:p>
            <a:pPr marL="0" indent="0" algn="just">
              <a:buNone/>
            </a:pPr>
            <a:endParaRPr lang="es-MX" sz="2434" dirty="0"/>
          </a:p>
          <a:p>
            <a:pPr marL="0" indent="0" algn="just">
              <a:buNone/>
            </a:pPr>
            <a:endParaRPr lang="es-MX" sz="2434" dirty="0"/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0256F221-C23A-438E-A7D1-A89F1C560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71EE46-6DD0-4948-BE4E-4D4CED0D33A4}" type="slidenum">
              <a:rPr kumimoji="0" lang="es-MX" sz="1346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s-MX" sz="134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AF888DA7-CDE4-4EF7-AD6D-97B6E00672BA}"/>
              </a:ext>
            </a:extLst>
          </p:cNvPr>
          <p:cNvSpPr/>
          <p:nvPr/>
        </p:nvSpPr>
        <p:spPr>
          <a:xfrm>
            <a:off x="3221849" y="1196069"/>
            <a:ext cx="6892286" cy="1011969"/>
          </a:xfrm>
          <a:prstGeom prst="rect">
            <a:avLst/>
          </a:prstGeom>
          <a:noFill/>
          <a:ln w="38100">
            <a:solidFill>
              <a:srgbClr val="8C5E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26" b="0" i="0" u="none" strike="noStrike" kern="1200" cap="none" spc="0" normalizeH="0" baseline="0" noProof="0">
              <a:ln>
                <a:noFill/>
              </a:ln>
              <a:solidFill>
                <a:srgbClr val="8C5E9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2C239D5-E09B-4354-AF52-40D679F65797}"/>
              </a:ext>
            </a:extLst>
          </p:cNvPr>
          <p:cNvSpPr txBox="1"/>
          <p:nvPr/>
        </p:nvSpPr>
        <p:spPr>
          <a:xfrm>
            <a:off x="3809459" y="1436694"/>
            <a:ext cx="6304676" cy="5293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32282"/>
              </a:buClr>
              <a:buSzTx/>
              <a:buFontTx/>
              <a:buNone/>
              <a:tabLst/>
              <a:defRPr/>
            </a:pPr>
            <a:r>
              <a:rPr kumimoji="0" lang="es-MX" sz="2840" b="0" i="0" u="none" strike="noStrike" kern="1200" cap="none" spc="0" normalizeH="0" baseline="0" noProof="0" dirty="0">
                <a:ln>
                  <a:noFill/>
                </a:ln>
                <a:solidFill>
                  <a:srgbClr val="8C5E97"/>
                </a:solidFill>
                <a:effectLst/>
                <a:uLnTx/>
                <a:uFillTx/>
                <a:latin typeface="Helvetica" panose="020B0604020202020204" pitchFamily="2" charset="0"/>
                <a:ea typeface="+mn-ea"/>
                <a:cs typeface="+mn-cs"/>
              </a:rPr>
              <a:t>Facultades y responsabilidades.</a:t>
            </a:r>
            <a:endParaRPr kumimoji="0" lang="es-MX" sz="4057" b="0" i="0" u="none" strike="noStrike" kern="1200" cap="none" spc="0" normalizeH="0" baseline="0" noProof="0" dirty="0">
              <a:ln>
                <a:noFill/>
              </a:ln>
              <a:solidFill>
                <a:srgbClr val="8C5E97"/>
              </a:solidFill>
              <a:effectLst/>
              <a:uLnTx/>
              <a:uFillTx/>
              <a:latin typeface="Helvetica" panose="020B0604020202020204" pitchFamily="2" charset="0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6215036-04D5-8C82-2046-14DCA180E057}"/>
              </a:ext>
            </a:extLst>
          </p:cNvPr>
          <p:cNvSpPr/>
          <p:nvPr/>
        </p:nvSpPr>
        <p:spPr>
          <a:xfrm>
            <a:off x="0" y="7390855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de agosto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31 de agosto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9010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4E31ECB4-B9AF-4FE4-BD53-9A71BB0A5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695" y="2933682"/>
            <a:ext cx="11598442" cy="37655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acuerdo con el periodo de conservación de la información, de conformidad con los Lineamientos Técnicos Generales para la publicación, homologación y estandarización de la información de las obligaciones establecidas en el Título Quinto y en la fracción IV del artículo 31 de la Ley General de Transparencia y Acceso a la Información Pública, que deben de difundir los sujetos obligados en los portales de Internet y en la Plataforma Nacional de Transparencia; se pone a su disposición la Estructura Orgánica del ejercicio 2024, mediante el siguiente vínculo electrónico:</a:t>
            </a:r>
          </a:p>
          <a:p>
            <a:pPr marL="0" indent="0" algn="just">
              <a:buNone/>
            </a:pPr>
            <a:endParaRPr lang="es-MX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434" dirty="0">
                <a:hlinkClick r:id="rId4"/>
              </a:rPr>
              <a:t>https://ieccloud.iec-sis.org.mx/index.php/s/nae3XOQrPRoNg6l</a:t>
            </a:r>
            <a:r>
              <a:rPr lang="es-MX" sz="2434" dirty="0"/>
              <a:t> </a:t>
            </a:r>
          </a:p>
          <a:p>
            <a:pPr marL="0" indent="0" algn="just">
              <a:buNone/>
            </a:pPr>
            <a:endParaRPr lang="es-MX" sz="2434" dirty="0"/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0256F221-C23A-438E-A7D1-A89F1C560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71EE46-6DD0-4948-BE4E-4D4CED0D33A4}" type="slidenum">
              <a:rPr kumimoji="0" lang="es-MX" sz="1346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s-MX" sz="134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AF888DA7-CDE4-4EF7-AD6D-97B6E00672BA}"/>
              </a:ext>
            </a:extLst>
          </p:cNvPr>
          <p:cNvSpPr/>
          <p:nvPr/>
        </p:nvSpPr>
        <p:spPr>
          <a:xfrm>
            <a:off x="3221849" y="1196069"/>
            <a:ext cx="6892286" cy="1011969"/>
          </a:xfrm>
          <a:prstGeom prst="rect">
            <a:avLst/>
          </a:prstGeom>
          <a:noFill/>
          <a:ln w="38100">
            <a:solidFill>
              <a:srgbClr val="8C5E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26" b="0" i="0" u="none" strike="noStrike" kern="1200" cap="none" spc="0" normalizeH="0" baseline="0" noProof="0">
              <a:ln>
                <a:noFill/>
              </a:ln>
              <a:solidFill>
                <a:srgbClr val="8C5E9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2C239D5-E09B-4354-AF52-40D679F65797}"/>
              </a:ext>
            </a:extLst>
          </p:cNvPr>
          <p:cNvSpPr txBox="1"/>
          <p:nvPr/>
        </p:nvSpPr>
        <p:spPr>
          <a:xfrm>
            <a:off x="3809459" y="1436694"/>
            <a:ext cx="6304676" cy="5293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32282"/>
              </a:buClr>
              <a:buSzTx/>
              <a:buFontTx/>
              <a:buNone/>
              <a:tabLst/>
              <a:defRPr/>
            </a:pPr>
            <a:r>
              <a:rPr kumimoji="0" lang="es-MX" sz="2840" b="0" i="0" u="none" strike="noStrike" kern="1200" cap="none" spc="0" normalizeH="0" baseline="0" noProof="0" dirty="0">
                <a:ln>
                  <a:noFill/>
                </a:ln>
                <a:solidFill>
                  <a:srgbClr val="8C5E97"/>
                </a:solidFill>
                <a:effectLst/>
                <a:uLnTx/>
                <a:uFillTx/>
                <a:latin typeface="Helvetica" panose="020B0604020202020204" pitchFamily="2" charset="0"/>
                <a:ea typeface="+mn-ea"/>
                <a:cs typeface="+mn-cs"/>
              </a:rPr>
              <a:t>P</a:t>
            </a:r>
            <a:r>
              <a:rPr lang="es-MX" sz="2840" dirty="0" err="1">
                <a:solidFill>
                  <a:srgbClr val="8C5E97"/>
                </a:solidFill>
                <a:latin typeface="Helvetica" panose="020B0604020202020204" pitchFamily="2" charset="0"/>
              </a:rPr>
              <a:t>eríodo</a:t>
            </a:r>
            <a:r>
              <a:rPr lang="es-MX" sz="2840" dirty="0">
                <a:solidFill>
                  <a:srgbClr val="8C5E97"/>
                </a:solidFill>
                <a:latin typeface="Helvetica" panose="020B0604020202020204" pitchFamily="2" charset="0"/>
              </a:rPr>
              <a:t> de Conservación</a:t>
            </a:r>
            <a:endParaRPr kumimoji="0" lang="es-MX" sz="4057" b="0" i="0" u="none" strike="noStrike" kern="1200" cap="none" spc="0" normalizeH="0" baseline="0" noProof="0" dirty="0">
              <a:ln>
                <a:noFill/>
              </a:ln>
              <a:solidFill>
                <a:srgbClr val="8C5E97"/>
              </a:solidFill>
              <a:effectLst/>
              <a:uLnTx/>
              <a:uFillTx/>
              <a:latin typeface="Helvetica" panose="020B0604020202020204" pitchFamily="2" charset="0"/>
              <a:ea typeface="+mn-ea"/>
              <a:cs typeface="+mn-cs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BE154AC5-AC48-860F-1CFA-B8417749054A}"/>
              </a:ext>
            </a:extLst>
          </p:cNvPr>
          <p:cNvSpPr/>
          <p:nvPr/>
        </p:nvSpPr>
        <p:spPr>
          <a:xfrm>
            <a:off x="0" y="7390855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de agosto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31 de agosto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4799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1250651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Leticia Bravo Ostos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96C16DE-683F-4434-A5E7-AF652D954018}"/>
              </a:ext>
            </a:extLst>
          </p:cNvPr>
          <p:cNvSpPr/>
          <p:nvPr/>
        </p:nvSpPr>
        <p:spPr>
          <a:xfrm>
            <a:off x="1250651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Brenda Iris Román González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(Encargada del despacho)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0B1E2512-7BEA-4F67-B114-4629E6D224A1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2164920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ángulo 61">
            <a:extLst>
              <a:ext uri="{FF2B5EF4-FFF2-40B4-BE49-F238E27FC236}">
                <a16:creationId xmlns:a16="http://schemas.microsoft.com/office/drawing/2014/main" id="{E7D02B15-D662-4270-8C3C-B3D8980991F8}"/>
              </a:ext>
            </a:extLst>
          </p:cNvPr>
          <p:cNvSpPr/>
          <p:nvPr/>
        </p:nvSpPr>
        <p:spPr>
          <a:xfrm>
            <a:off x="3161883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Consejera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Beatriz Eugenia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Rodríguez Villanueva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A6C4722D-E026-44FB-B870-2047981246BA}"/>
              </a:ext>
            </a:extLst>
          </p:cNvPr>
          <p:cNvSpPr/>
          <p:nvPr/>
        </p:nvSpPr>
        <p:spPr>
          <a:xfrm>
            <a:off x="3161883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Silvia Aracely Ramírez Vásquez</a:t>
            </a:r>
          </a:p>
        </p:txBody>
      </p: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D48A0F7B-7F98-4078-AA8F-A87E724B0194}"/>
              </a:ext>
            </a:extLst>
          </p:cNvPr>
          <p:cNvCxnSpPr>
            <a:cxnSpLocks/>
            <a:stCxn id="62" idx="2"/>
            <a:endCxn id="63" idx="0"/>
          </p:cNvCxnSpPr>
          <p:nvPr/>
        </p:nvCxnSpPr>
        <p:spPr>
          <a:xfrm>
            <a:off x="4076152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ángulo 64">
            <a:extLst>
              <a:ext uri="{FF2B5EF4-FFF2-40B4-BE49-F238E27FC236}">
                <a16:creationId xmlns:a16="http://schemas.microsoft.com/office/drawing/2014/main" id="{23FAFB50-A1B3-48B3-8EEA-255D6C797620}"/>
              </a:ext>
            </a:extLst>
          </p:cNvPr>
          <p:cNvSpPr/>
          <p:nvPr/>
        </p:nvSpPr>
        <p:spPr>
          <a:xfrm>
            <a:off x="5073114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8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Consejera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Madeleyne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Ivett Figueroa Gámez</a:t>
            </a: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8F30C83F-C5EF-461C-BE22-7C4A3DF7E003}"/>
              </a:ext>
            </a:extLst>
          </p:cNvPr>
          <p:cNvSpPr/>
          <p:nvPr/>
        </p:nvSpPr>
        <p:spPr>
          <a:xfrm>
            <a:off x="5073114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8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Andrea Meza López</a:t>
            </a: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7" name="Conector recto 66">
            <a:extLst>
              <a:ext uri="{FF2B5EF4-FFF2-40B4-BE49-F238E27FC236}">
                <a16:creationId xmlns:a16="http://schemas.microsoft.com/office/drawing/2014/main" id="{9D4DC2E9-3103-4B6D-93A0-ED1E08DC9187}"/>
              </a:ext>
            </a:extLst>
          </p:cNvPr>
          <p:cNvCxnSpPr>
            <a:cxnSpLocks/>
            <a:stCxn id="65" idx="2"/>
            <a:endCxn id="66" idx="0"/>
          </p:cNvCxnSpPr>
          <p:nvPr/>
        </p:nvCxnSpPr>
        <p:spPr>
          <a:xfrm>
            <a:off x="5987383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ángulo 68">
            <a:extLst>
              <a:ext uri="{FF2B5EF4-FFF2-40B4-BE49-F238E27FC236}">
                <a16:creationId xmlns:a16="http://schemas.microsoft.com/office/drawing/2014/main" id="{44CE8457-0B4B-4892-AB67-500DEDB94C01}"/>
              </a:ext>
            </a:extLst>
          </p:cNvPr>
          <p:cNvSpPr/>
          <p:nvPr/>
        </p:nvSpPr>
        <p:spPr>
          <a:xfrm>
            <a:off x="6984345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Acuerdo IEC/CG/005/2025</a:t>
            </a:r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70" name="Rectángulo 69">
            <a:extLst>
              <a:ext uri="{FF2B5EF4-FFF2-40B4-BE49-F238E27FC236}">
                <a16:creationId xmlns:a16="http://schemas.microsoft.com/office/drawing/2014/main" id="{FC1FD5A0-F076-4982-B7A8-644A4BB3B258}"/>
              </a:ext>
            </a:extLst>
          </p:cNvPr>
          <p:cNvSpPr/>
          <p:nvPr/>
        </p:nvSpPr>
        <p:spPr>
          <a:xfrm>
            <a:off x="6984345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Comisión)</a:t>
            </a:r>
          </a:p>
        </p:txBody>
      </p: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BF9F47AF-5FA9-4754-A02F-D7B01D769CD8}"/>
              </a:ext>
            </a:extLst>
          </p:cNvPr>
          <p:cNvCxnSpPr>
            <a:cxnSpLocks/>
            <a:stCxn id="69" idx="2"/>
            <a:endCxn id="70" idx="0"/>
          </p:cNvCxnSpPr>
          <p:nvPr/>
        </p:nvCxnSpPr>
        <p:spPr>
          <a:xfrm>
            <a:off x="7898614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ángulo 71">
            <a:extLst>
              <a:ext uri="{FF2B5EF4-FFF2-40B4-BE49-F238E27FC236}">
                <a16:creationId xmlns:a16="http://schemas.microsoft.com/office/drawing/2014/main" id="{C94F3138-B42D-4286-B463-08998DEFFB3A}"/>
              </a:ext>
            </a:extLst>
          </p:cNvPr>
          <p:cNvSpPr/>
          <p:nvPr/>
        </p:nvSpPr>
        <p:spPr>
          <a:xfrm>
            <a:off x="8895576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Carlos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Cisneros Ruiz</a:t>
            </a:r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43927D3A-70D1-42C6-94F6-9A01A20DB182}"/>
              </a:ext>
            </a:extLst>
          </p:cNvPr>
          <p:cNvSpPr/>
          <p:nvPr/>
        </p:nvSpPr>
        <p:spPr>
          <a:xfrm>
            <a:off x="8895576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Cecilia Rodríguez Villegas</a:t>
            </a:r>
          </a:p>
        </p:txBody>
      </p:sp>
      <p:cxnSp>
        <p:nvCxnSpPr>
          <p:cNvPr id="74" name="Conector recto 73">
            <a:extLst>
              <a:ext uri="{FF2B5EF4-FFF2-40B4-BE49-F238E27FC236}">
                <a16:creationId xmlns:a16="http://schemas.microsoft.com/office/drawing/2014/main" id="{EDC78891-6E17-48DA-BF61-E5489F51CABA}"/>
              </a:ext>
            </a:extLst>
          </p:cNvPr>
          <p:cNvCxnSpPr>
            <a:cxnSpLocks/>
            <a:stCxn id="72" idx="2"/>
            <a:endCxn id="73" idx="0"/>
          </p:cNvCxnSpPr>
          <p:nvPr/>
        </p:nvCxnSpPr>
        <p:spPr>
          <a:xfrm>
            <a:off x="9809845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ángulo 74">
            <a:extLst>
              <a:ext uri="{FF2B5EF4-FFF2-40B4-BE49-F238E27FC236}">
                <a16:creationId xmlns:a16="http://schemas.microsoft.com/office/drawing/2014/main" id="{1CFD604E-7AA7-4CD3-B080-A41F85BCEAA8}"/>
              </a:ext>
            </a:extLst>
          </p:cNvPr>
          <p:cNvSpPr/>
          <p:nvPr/>
        </p:nvSpPr>
        <p:spPr>
          <a:xfrm>
            <a:off x="10806807" y="242244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Antonio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Silva Espinoza</a:t>
            </a:r>
          </a:p>
        </p:txBody>
      </p:sp>
      <p:sp>
        <p:nvSpPr>
          <p:cNvPr id="77" name="Rectángulo 76">
            <a:extLst>
              <a:ext uri="{FF2B5EF4-FFF2-40B4-BE49-F238E27FC236}">
                <a16:creationId xmlns:a16="http://schemas.microsoft.com/office/drawing/2014/main" id="{A0BC0B16-1A36-42A5-890C-22A78F88DC1D}"/>
              </a:ext>
            </a:extLst>
          </p:cNvPr>
          <p:cNvSpPr/>
          <p:nvPr/>
        </p:nvSpPr>
        <p:spPr>
          <a:xfrm>
            <a:off x="10806807" y="3999980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Natán Moreno García</a:t>
            </a:r>
          </a:p>
        </p:txBody>
      </p: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8AAF0807-C69D-4D3C-B1CB-B3C2250D8300}"/>
              </a:ext>
            </a:extLst>
          </p:cNvPr>
          <p:cNvCxnSpPr>
            <a:cxnSpLocks/>
            <a:stCxn id="75" idx="2"/>
            <a:endCxn id="77" idx="0"/>
          </p:cNvCxnSpPr>
          <p:nvPr/>
        </p:nvCxnSpPr>
        <p:spPr>
          <a:xfrm>
            <a:off x="11721076" y="3363919"/>
            <a:ext cx="0" cy="63606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31F1BE2-98A3-C940-5F75-3033B9300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3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38076F5-D88B-5857-97F1-4199D6209A51}"/>
              </a:ext>
            </a:extLst>
          </p:cNvPr>
          <p:cNvSpPr/>
          <p:nvPr/>
        </p:nvSpPr>
        <p:spPr>
          <a:xfrm>
            <a:off x="0" y="7390855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de agosto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31 de agosto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218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693136" y="1276431"/>
            <a:ext cx="3052800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Presidente Provisional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Óscar Daniel Rodríguez Fuentes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1ADF523A-9AEF-403D-A8C5-49585EE0D242}"/>
              </a:ext>
            </a:extLst>
          </p:cNvPr>
          <p:cNvSpPr/>
          <p:nvPr/>
        </p:nvSpPr>
        <p:spPr>
          <a:xfrm>
            <a:off x="7390660" y="2439779"/>
            <a:ext cx="2722886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Asistente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Rami K Mejía Cruz</a:t>
            </a: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5ED138FD-76EF-49A9-81AB-F32146F9E338}"/>
              </a:ext>
            </a:extLst>
          </p:cNvPr>
          <p:cNvSpPr/>
          <p:nvPr/>
        </p:nvSpPr>
        <p:spPr>
          <a:xfrm>
            <a:off x="2019304" y="2440612"/>
            <a:ext cx="2962232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Particular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Mata Quintero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Comisión)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A16E43-30CD-43B3-8094-E0D84B1D91BC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219536" y="1985304"/>
            <a:ext cx="0" cy="155467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9170393" y="4869890"/>
            <a:ext cx="2523732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Fabián Hernández Rodríguez</a:t>
            </a:r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A467E8F8-BB1F-4F9E-8CF9-DD071E4F8551}"/>
              </a:ext>
            </a:extLst>
          </p:cNvPr>
          <p:cNvSpPr/>
          <p:nvPr/>
        </p:nvSpPr>
        <p:spPr>
          <a:xfrm>
            <a:off x="6447506" y="4869891"/>
            <a:ext cx="2523732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Ángel de Jesús Villanueva Vargas</a:t>
            </a:r>
          </a:p>
        </p:txBody>
      </p: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D4D5144A-CD95-4580-A001-A7E858DA45D2}"/>
              </a:ext>
            </a:extLst>
          </p:cNvPr>
          <p:cNvCxnSpPr>
            <a:cxnSpLocks/>
          </p:cNvCxnSpPr>
          <p:nvPr/>
        </p:nvCxnSpPr>
        <p:spPr>
          <a:xfrm>
            <a:off x="3511514" y="3535514"/>
            <a:ext cx="3" cy="4667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55B20D29-0E59-43E4-89DA-321E6E78DE56}"/>
              </a:ext>
            </a:extLst>
          </p:cNvPr>
          <p:cNvCxnSpPr>
            <a:cxnSpLocks/>
          </p:cNvCxnSpPr>
          <p:nvPr/>
        </p:nvCxnSpPr>
        <p:spPr>
          <a:xfrm>
            <a:off x="7709372" y="4591770"/>
            <a:ext cx="2722886" cy="419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0A8C2F17-074D-49EF-A58A-813A57D08B16}"/>
              </a:ext>
            </a:extLst>
          </p:cNvPr>
          <p:cNvCxnSpPr>
            <a:cxnSpLocks/>
            <a:endCxn id="59" idx="0"/>
          </p:cNvCxnSpPr>
          <p:nvPr/>
        </p:nvCxnSpPr>
        <p:spPr>
          <a:xfrm>
            <a:off x="7709372" y="4591770"/>
            <a:ext cx="0" cy="2781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7328352D-4C21-4ED3-B38E-A77C2E5D41ED}"/>
              </a:ext>
            </a:extLst>
          </p:cNvPr>
          <p:cNvCxnSpPr>
            <a:cxnSpLocks/>
          </p:cNvCxnSpPr>
          <p:nvPr/>
        </p:nvCxnSpPr>
        <p:spPr>
          <a:xfrm>
            <a:off x="9073009" y="3551204"/>
            <a:ext cx="0" cy="104056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87B8B536-4768-5FE4-EC02-8AF8D4F77F49}"/>
              </a:ext>
            </a:extLst>
          </p:cNvPr>
          <p:cNvSpPr/>
          <p:nvPr/>
        </p:nvSpPr>
        <p:spPr>
          <a:xfrm>
            <a:off x="2024255" y="4012671"/>
            <a:ext cx="2962232" cy="783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Desarrollo Institucional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Daniel Emiliano Castillo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(Encargado del Despacho)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82CA9F0-53D8-BBDF-895A-684F5839FD66}"/>
              </a:ext>
            </a:extLst>
          </p:cNvPr>
          <p:cNvCxnSpPr>
            <a:cxnSpLocks/>
            <a:endCxn id="35" idx="1"/>
          </p:cNvCxnSpPr>
          <p:nvPr/>
        </p:nvCxnSpPr>
        <p:spPr>
          <a:xfrm flipV="1">
            <a:off x="4981536" y="2794216"/>
            <a:ext cx="2409124" cy="215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E0169A51-CF48-1E14-6F3C-A175A89D11F1}"/>
              </a:ext>
            </a:extLst>
          </p:cNvPr>
          <p:cNvCxnSpPr>
            <a:cxnSpLocks/>
          </p:cNvCxnSpPr>
          <p:nvPr/>
        </p:nvCxnSpPr>
        <p:spPr>
          <a:xfrm>
            <a:off x="3511763" y="3539976"/>
            <a:ext cx="5559052" cy="1122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565BDA8-3AE0-F4E2-8BB5-47F8A6878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4</a:t>
            </a:fld>
            <a:endParaRPr lang="es-MX" b="1" dirty="0">
              <a:solidFill>
                <a:schemeClr val="tx1"/>
              </a:solidFill>
            </a:endParaRP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0D098250-A71B-3DA5-FDFE-5AFC5947B52E}"/>
              </a:ext>
            </a:extLst>
          </p:cNvPr>
          <p:cNvCxnSpPr>
            <a:cxnSpLocks/>
          </p:cNvCxnSpPr>
          <p:nvPr/>
        </p:nvCxnSpPr>
        <p:spPr>
          <a:xfrm>
            <a:off x="10429929" y="4591770"/>
            <a:ext cx="0" cy="2781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ángulo 3">
            <a:extLst>
              <a:ext uri="{FF2B5EF4-FFF2-40B4-BE49-F238E27FC236}">
                <a16:creationId xmlns:a16="http://schemas.microsoft.com/office/drawing/2014/main" id="{8094A6C8-8540-0A06-01DA-D309F7D4BFB4}"/>
              </a:ext>
            </a:extLst>
          </p:cNvPr>
          <p:cNvSpPr/>
          <p:nvPr/>
        </p:nvSpPr>
        <p:spPr>
          <a:xfrm>
            <a:off x="0" y="7390855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de agosto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31 de agosto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696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F97021C7-3AB6-08B2-3E22-41E9719F5B79}"/>
              </a:ext>
            </a:extLst>
          </p:cNvPr>
          <p:cNvCxnSpPr/>
          <p:nvPr/>
        </p:nvCxnSpPr>
        <p:spPr>
          <a:xfrm>
            <a:off x="6434401" y="1841280"/>
            <a:ext cx="27400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B28D27B2-523B-8C6D-BB81-3A59782F1D49}"/>
              </a:ext>
            </a:extLst>
          </p:cNvPr>
          <p:cNvCxnSpPr/>
          <p:nvPr/>
        </p:nvCxnSpPr>
        <p:spPr>
          <a:xfrm>
            <a:off x="3694322" y="2112003"/>
            <a:ext cx="27400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4FD0B072-8D9A-0C9A-9395-2F171013C98D}"/>
              </a:ext>
            </a:extLst>
          </p:cNvPr>
          <p:cNvCxnSpPr/>
          <p:nvPr/>
        </p:nvCxnSpPr>
        <p:spPr>
          <a:xfrm>
            <a:off x="8128367" y="4523520"/>
            <a:ext cx="0" cy="5201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681964F9-0F0E-B82D-D5D5-11480BC238C8}"/>
              </a:ext>
            </a:extLst>
          </p:cNvPr>
          <p:cNvCxnSpPr/>
          <p:nvPr/>
        </p:nvCxnSpPr>
        <p:spPr>
          <a:xfrm>
            <a:off x="3117512" y="5681760"/>
            <a:ext cx="0" cy="5201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4C3EC4B5-8B90-59EA-9535-69B798B2C372}"/>
              </a:ext>
            </a:extLst>
          </p:cNvPr>
          <p:cNvCxnSpPr/>
          <p:nvPr/>
        </p:nvCxnSpPr>
        <p:spPr>
          <a:xfrm>
            <a:off x="5373769" y="5681759"/>
            <a:ext cx="0" cy="5201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Rectángulo 58">
            <a:extLst>
              <a:ext uri="{FF2B5EF4-FFF2-40B4-BE49-F238E27FC236}">
                <a16:creationId xmlns:a16="http://schemas.microsoft.com/office/drawing/2014/main" id="{59CC6487-73EF-43C1-A7CF-F65EE580DD8F}"/>
              </a:ext>
            </a:extLst>
          </p:cNvPr>
          <p:cNvSpPr/>
          <p:nvPr/>
        </p:nvSpPr>
        <p:spPr>
          <a:xfrm>
            <a:off x="2057832" y="6072471"/>
            <a:ext cx="216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Javier Mayo Meza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B8BBBA46-4B86-BFA7-A3AC-6DB12FAAEF6E}"/>
              </a:ext>
            </a:extLst>
          </p:cNvPr>
          <p:cNvSpPr/>
          <p:nvPr/>
        </p:nvSpPr>
        <p:spPr>
          <a:xfrm>
            <a:off x="5174401" y="3196475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del Secretariado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Marco Antonio </a:t>
            </a:r>
            <a:r>
              <a:rPr lang="es-MX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Yeverino</a:t>
            </a:r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Rodríguez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(Encargado del Despacho)</a:t>
            </a:r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9DD50F7B-39E1-FB3E-AD3E-D4FB7EC72A1F}"/>
              </a:ext>
            </a:extLst>
          </p:cNvPr>
          <p:cNvSpPr/>
          <p:nvPr/>
        </p:nvSpPr>
        <p:spPr>
          <a:xfrm>
            <a:off x="6839744" y="4851456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Órganos Desconcentrados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Raymundo Fernández Flores</a:t>
            </a:r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08C27FF5-D98B-06AE-BD41-09D9CEEF57DD}"/>
              </a:ext>
            </a:extLst>
          </p:cNvPr>
          <p:cNvSpPr/>
          <p:nvPr/>
        </p:nvSpPr>
        <p:spPr>
          <a:xfrm>
            <a:off x="4312755" y="6072471"/>
            <a:ext cx="216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Diana Patricia Gaytan del Valle</a:t>
            </a:r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A84869A7-0DEE-67D9-A056-F396068C4B09}"/>
              </a:ext>
            </a:extLst>
          </p:cNvPr>
          <p:cNvSpPr/>
          <p:nvPr/>
        </p:nvSpPr>
        <p:spPr>
          <a:xfrm>
            <a:off x="2387038" y="1690812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Oficialía Electoral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Pablo Vázquez Rivera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(Encargado del Despacho)</a:t>
            </a:r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5D3B2A21-BB2E-9E8F-96AE-642496FBBA61}"/>
              </a:ext>
            </a:extLst>
          </p:cNvPr>
          <p:cNvSpPr/>
          <p:nvPr/>
        </p:nvSpPr>
        <p:spPr>
          <a:xfrm>
            <a:off x="7859210" y="1690812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Secretario/a Particular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Roberto Ruiz Soto</a:t>
            </a: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A48ACE76-8F98-69F8-F626-90D3427CF3E0}"/>
              </a:ext>
            </a:extLst>
          </p:cNvPr>
          <p:cNvSpPr/>
          <p:nvPr/>
        </p:nvSpPr>
        <p:spPr>
          <a:xfrm>
            <a:off x="4954322" y="469898"/>
            <a:ext cx="29048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Ejecutiva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Blanco Guerra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8E5B8AF-B0E2-3CE6-1016-47D4D082F22E}"/>
              </a:ext>
            </a:extLst>
          </p:cNvPr>
          <p:cNvSpPr/>
          <p:nvPr/>
        </p:nvSpPr>
        <p:spPr>
          <a:xfrm>
            <a:off x="627980" y="3213080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Jurídica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Gustavo Adolfo Rangel Ramírez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E915A18E-75BE-4A3D-B869-C9DB2226B205}"/>
              </a:ext>
            </a:extLst>
          </p:cNvPr>
          <p:cNvSpPr/>
          <p:nvPr/>
        </p:nvSpPr>
        <p:spPr>
          <a:xfrm>
            <a:off x="9751290" y="3213080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Financiera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de San Juan Luján Sánchez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8BFC928D-8D36-69DA-98AB-FEC149A3533E}"/>
              </a:ext>
            </a:extLst>
          </p:cNvPr>
          <p:cNvCxnSpPr>
            <a:cxnSpLocks/>
            <a:stCxn id="52" idx="2"/>
          </p:cNvCxnSpPr>
          <p:nvPr/>
        </p:nvCxnSpPr>
        <p:spPr>
          <a:xfrm>
            <a:off x="6406766" y="1434698"/>
            <a:ext cx="25939" cy="1432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862449D0-D240-9B7D-2D2E-1ACD6B538F90}"/>
              </a:ext>
            </a:extLst>
          </p:cNvPr>
          <p:cNvCxnSpPr>
            <a:cxnSpLocks/>
          </p:cNvCxnSpPr>
          <p:nvPr/>
        </p:nvCxnSpPr>
        <p:spPr>
          <a:xfrm>
            <a:off x="1887980" y="2871096"/>
            <a:ext cx="9092843" cy="188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70A15FFD-A2F3-ABC9-CEA8-CFC5656F6BBF}"/>
              </a:ext>
            </a:extLst>
          </p:cNvPr>
          <p:cNvCxnSpPr>
            <a:endCxn id="46" idx="0"/>
          </p:cNvCxnSpPr>
          <p:nvPr/>
        </p:nvCxnSpPr>
        <p:spPr>
          <a:xfrm>
            <a:off x="6434401" y="2867440"/>
            <a:ext cx="0" cy="3290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81FE7212-6DD1-A811-3BF1-B6E41EB41A8C}"/>
              </a:ext>
            </a:extLst>
          </p:cNvPr>
          <p:cNvCxnSpPr>
            <a:cxnSpLocks/>
            <a:endCxn id="57" idx="0"/>
          </p:cNvCxnSpPr>
          <p:nvPr/>
        </p:nvCxnSpPr>
        <p:spPr>
          <a:xfrm>
            <a:off x="1887980" y="2867440"/>
            <a:ext cx="0" cy="3456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E79F1E12-0756-BB93-8CF4-F03620B89BDC}"/>
              </a:ext>
            </a:extLst>
          </p:cNvPr>
          <p:cNvCxnSpPr/>
          <p:nvPr/>
        </p:nvCxnSpPr>
        <p:spPr>
          <a:xfrm>
            <a:off x="10980823" y="2889974"/>
            <a:ext cx="0" cy="3290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71315F31-804F-5D3C-0FA5-629EF743039D}"/>
              </a:ext>
            </a:extLst>
          </p:cNvPr>
          <p:cNvCxnSpPr>
            <a:stCxn id="46" idx="2"/>
          </p:cNvCxnSpPr>
          <p:nvPr/>
        </p:nvCxnSpPr>
        <p:spPr>
          <a:xfrm>
            <a:off x="6434401" y="4161275"/>
            <a:ext cx="0" cy="3622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6DF0C42F-8BCC-67FB-90BA-493A659A47A5}"/>
              </a:ext>
            </a:extLst>
          </p:cNvPr>
          <p:cNvCxnSpPr>
            <a:cxnSpLocks/>
          </p:cNvCxnSpPr>
          <p:nvPr/>
        </p:nvCxnSpPr>
        <p:spPr>
          <a:xfrm flipV="1">
            <a:off x="4253074" y="4526365"/>
            <a:ext cx="3875293" cy="36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BBB30865-7FC7-6424-E02D-F7B7265720EE}"/>
              </a:ext>
            </a:extLst>
          </p:cNvPr>
          <p:cNvCxnSpPr/>
          <p:nvPr/>
        </p:nvCxnSpPr>
        <p:spPr>
          <a:xfrm>
            <a:off x="4253074" y="4530022"/>
            <a:ext cx="0" cy="1148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559DFB28-D7EF-CA3F-7CDB-F6AFE061EA92}"/>
              </a:ext>
            </a:extLst>
          </p:cNvPr>
          <p:cNvCxnSpPr/>
          <p:nvPr/>
        </p:nvCxnSpPr>
        <p:spPr>
          <a:xfrm>
            <a:off x="3107352" y="5678102"/>
            <a:ext cx="22664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6DFADB8-22CA-58FD-7F11-99FA3ED90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5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689B72CE-1B95-0777-1E42-43DE08F5E8CD}"/>
              </a:ext>
            </a:extLst>
          </p:cNvPr>
          <p:cNvSpPr/>
          <p:nvPr/>
        </p:nvSpPr>
        <p:spPr>
          <a:xfrm>
            <a:off x="0" y="7390855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de agosto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31 de agosto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085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515515B1-B6A3-48D0-75C7-9A7AF524C9C0}"/>
              </a:ext>
            </a:extLst>
          </p:cNvPr>
          <p:cNvCxnSpPr>
            <a:cxnSpLocks/>
            <a:endCxn id="34" idx="0"/>
          </p:cNvCxnSpPr>
          <p:nvPr/>
        </p:nvCxnSpPr>
        <p:spPr>
          <a:xfrm>
            <a:off x="2311186" y="3394246"/>
            <a:ext cx="0" cy="18604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0AF26206-F498-050F-27E8-A38BF63CE1F2}"/>
              </a:ext>
            </a:extLst>
          </p:cNvPr>
          <p:cNvCxnSpPr>
            <a:cxnSpLocks/>
            <a:endCxn id="43" idx="0"/>
          </p:cNvCxnSpPr>
          <p:nvPr/>
        </p:nvCxnSpPr>
        <p:spPr>
          <a:xfrm>
            <a:off x="10170506" y="3394246"/>
            <a:ext cx="0" cy="18604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BE4CD3B4-53F4-88E6-2C79-9604347E2D94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6240846" y="2583354"/>
            <a:ext cx="0" cy="13281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714446" y="1099411"/>
            <a:ext cx="3052799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Contraloría Interna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Teresa Nares Cisneros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96C16DE-683F-4434-A5E7-AF652D954018}"/>
              </a:ext>
            </a:extLst>
          </p:cNvPr>
          <p:cNvSpPr/>
          <p:nvPr/>
        </p:nvSpPr>
        <p:spPr>
          <a:xfrm>
            <a:off x="784786" y="3911522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Jefatura de Responsabilidades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 Rosa Gaytán Rodarte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CA9A8BD1-1FEB-4009-9839-D204C14DF03F}"/>
              </a:ext>
            </a:extLst>
          </p:cNvPr>
          <p:cNvSpPr/>
          <p:nvPr/>
        </p:nvSpPr>
        <p:spPr>
          <a:xfrm>
            <a:off x="784786" y="5254665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Responsabilidades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Lucero Adelaida Roldán Farías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1ADF523A-9AEF-403D-A8C5-49585EE0D242}"/>
              </a:ext>
            </a:extLst>
          </p:cNvPr>
          <p:cNvSpPr/>
          <p:nvPr/>
        </p:nvSpPr>
        <p:spPr>
          <a:xfrm>
            <a:off x="8644106" y="2228007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Eneida Elizabeth Terrazas Medina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C5291A27-1BDA-41E3-A2DA-ABE529D8389C}"/>
              </a:ext>
            </a:extLst>
          </p:cNvPr>
          <p:cNvSpPr/>
          <p:nvPr/>
        </p:nvSpPr>
        <p:spPr>
          <a:xfrm>
            <a:off x="8644106" y="3911522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Jefatura de Auditoría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Catalina Martínez Villarreal</a:t>
            </a:r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97136CE6-F7F6-43B8-8CA6-3EF88302CAC5}"/>
              </a:ext>
            </a:extLst>
          </p:cNvPr>
          <p:cNvSpPr/>
          <p:nvPr/>
        </p:nvSpPr>
        <p:spPr>
          <a:xfrm>
            <a:off x="8644106" y="5254665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 /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Rogelio Castor Adame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AB4142A-8C4F-FBEE-DD4C-1BD1B7031485}"/>
              </a:ext>
            </a:extLst>
          </p:cNvPr>
          <p:cNvSpPr/>
          <p:nvPr/>
        </p:nvSpPr>
        <p:spPr>
          <a:xfrm>
            <a:off x="4714446" y="3911522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Autoridad Investigadora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Luis González Montes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64621620-7871-91B1-1AFF-607D86A8B204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240846" y="1925855"/>
            <a:ext cx="0" cy="15146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3FC645D0-2B67-68B9-090B-947CB4E787F3}"/>
              </a:ext>
            </a:extLst>
          </p:cNvPr>
          <p:cNvCxnSpPr>
            <a:cxnSpLocks/>
            <a:endCxn id="35" idx="1"/>
          </p:cNvCxnSpPr>
          <p:nvPr/>
        </p:nvCxnSpPr>
        <p:spPr>
          <a:xfrm>
            <a:off x="6240846" y="2641229"/>
            <a:ext cx="24032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22AB4015-D81D-3F8C-E252-33D28DD2AE57}"/>
              </a:ext>
            </a:extLst>
          </p:cNvPr>
          <p:cNvCxnSpPr>
            <a:cxnSpLocks/>
          </p:cNvCxnSpPr>
          <p:nvPr/>
        </p:nvCxnSpPr>
        <p:spPr>
          <a:xfrm>
            <a:off x="2311186" y="3394246"/>
            <a:ext cx="7859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A22E08A-BD51-2DD2-42F1-9E9F8972E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6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B17329DB-5A2C-C341-E546-524311DE258B}"/>
              </a:ext>
            </a:extLst>
          </p:cNvPr>
          <p:cNvSpPr/>
          <p:nvPr/>
        </p:nvSpPr>
        <p:spPr>
          <a:xfrm>
            <a:off x="0" y="7390855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de agosto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31 de agosto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871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id="{CB80F71D-81EF-4A28-8E58-F1C8D6111671}"/>
              </a:ext>
            </a:extLst>
          </p:cNvPr>
          <p:cNvCxnSpPr>
            <a:cxnSpLocks/>
          </p:cNvCxnSpPr>
          <p:nvPr/>
        </p:nvCxnSpPr>
        <p:spPr>
          <a:xfrm>
            <a:off x="2001461" y="4781294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54F6489A-D1CF-48D5-90B4-793F7C0A695D}"/>
              </a:ext>
            </a:extLst>
          </p:cNvPr>
          <p:cNvCxnSpPr>
            <a:cxnSpLocks/>
          </p:cNvCxnSpPr>
          <p:nvPr/>
        </p:nvCxnSpPr>
        <p:spPr>
          <a:xfrm>
            <a:off x="4055321" y="3165760"/>
            <a:ext cx="0" cy="6196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7328352D-4C21-4ED3-B38E-A77C2E5D41ED}"/>
              </a:ext>
            </a:extLst>
          </p:cNvPr>
          <p:cNvCxnSpPr>
            <a:cxnSpLocks/>
          </p:cNvCxnSpPr>
          <p:nvPr/>
        </p:nvCxnSpPr>
        <p:spPr>
          <a:xfrm>
            <a:off x="10356062" y="3165760"/>
            <a:ext cx="0" cy="6196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Conector recto 89">
            <a:extLst>
              <a:ext uri="{FF2B5EF4-FFF2-40B4-BE49-F238E27FC236}">
                <a16:creationId xmlns:a16="http://schemas.microsoft.com/office/drawing/2014/main" id="{8D939E7C-82CC-4A9C-9158-7EAF8D76996F}"/>
              </a:ext>
            </a:extLst>
          </p:cNvPr>
          <p:cNvCxnSpPr>
            <a:cxnSpLocks/>
          </p:cNvCxnSpPr>
          <p:nvPr/>
        </p:nvCxnSpPr>
        <p:spPr>
          <a:xfrm>
            <a:off x="4055317" y="4243146"/>
            <a:ext cx="0" cy="5482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C3263309-2357-A116-5DEC-C74DEFFF71C3}"/>
              </a:ext>
            </a:extLst>
          </p:cNvPr>
          <p:cNvCxnSpPr>
            <a:cxnSpLocks/>
          </p:cNvCxnSpPr>
          <p:nvPr/>
        </p:nvCxnSpPr>
        <p:spPr>
          <a:xfrm>
            <a:off x="6232579" y="4791430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CD5B19C1-0266-1E51-AC91-FDAD13A1B5B6}"/>
              </a:ext>
            </a:extLst>
          </p:cNvPr>
          <p:cNvCxnSpPr>
            <a:cxnSpLocks/>
          </p:cNvCxnSpPr>
          <p:nvPr/>
        </p:nvCxnSpPr>
        <p:spPr>
          <a:xfrm>
            <a:off x="9440732" y="4792773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0C195C1C-8CB5-6321-05EC-A40FFD292E40}"/>
              </a:ext>
            </a:extLst>
          </p:cNvPr>
          <p:cNvCxnSpPr>
            <a:cxnSpLocks/>
          </p:cNvCxnSpPr>
          <p:nvPr/>
        </p:nvCxnSpPr>
        <p:spPr>
          <a:xfrm>
            <a:off x="12029512" y="4791430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688E6A30-043D-2C9A-CA93-694A33D47703}"/>
              </a:ext>
            </a:extLst>
          </p:cNvPr>
          <p:cNvCxnSpPr/>
          <p:nvPr/>
        </p:nvCxnSpPr>
        <p:spPr>
          <a:xfrm>
            <a:off x="10356058" y="4408085"/>
            <a:ext cx="0" cy="3657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5376119" y="667596"/>
            <a:ext cx="3051119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96C16DE-683F-4434-A5E7-AF652D954018}"/>
              </a:ext>
            </a:extLst>
          </p:cNvPr>
          <p:cNvSpPr/>
          <p:nvPr/>
        </p:nvSpPr>
        <p:spPr>
          <a:xfrm>
            <a:off x="2763901" y="3497527"/>
            <a:ext cx="2582833" cy="97909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3728F06D-CCFB-41A3-A444-F65410B1C154}"/>
              </a:ext>
            </a:extLst>
          </p:cNvPr>
          <p:cNvSpPr/>
          <p:nvPr/>
        </p:nvSpPr>
        <p:spPr>
          <a:xfrm>
            <a:off x="3061804" y="5170300"/>
            <a:ext cx="2314315" cy="9197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Financieros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Arreazola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Gil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CA9A8BD1-1FEB-4009-9839-D204C14DF03F}"/>
              </a:ext>
            </a:extLst>
          </p:cNvPr>
          <p:cNvSpPr/>
          <p:nvPr/>
        </p:nvSpPr>
        <p:spPr>
          <a:xfrm>
            <a:off x="444892" y="5176631"/>
            <a:ext cx="2312931" cy="91977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Humanos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Nidia Dávila Martínez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1ADF523A-9AEF-403D-A8C5-49585EE0D242}"/>
              </a:ext>
            </a:extLst>
          </p:cNvPr>
          <p:cNvSpPr/>
          <p:nvPr/>
        </p:nvSpPr>
        <p:spPr>
          <a:xfrm>
            <a:off x="8304937" y="5169990"/>
            <a:ext cx="2314315" cy="9216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Guadalupe Narro Barrios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8958796" y="3511744"/>
            <a:ext cx="2917645" cy="97909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 Programación y Control Presupuestal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Sarahi Bocanegra Covarrubias</a:t>
            </a:r>
          </a:p>
        </p:txBody>
      </p:sp>
      <p:cxnSp>
        <p:nvCxnSpPr>
          <p:cNvPr id="84" name="Conector recto 83">
            <a:extLst>
              <a:ext uri="{FF2B5EF4-FFF2-40B4-BE49-F238E27FC236}">
                <a16:creationId xmlns:a16="http://schemas.microsoft.com/office/drawing/2014/main" id="{137ED93F-406C-422F-9132-DF8D1586ECBB}"/>
              </a:ext>
            </a:extLst>
          </p:cNvPr>
          <p:cNvCxnSpPr>
            <a:cxnSpLocks/>
          </p:cNvCxnSpPr>
          <p:nvPr/>
        </p:nvCxnSpPr>
        <p:spPr>
          <a:xfrm>
            <a:off x="1991356" y="4781294"/>
            <a:ext cx="42311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ctángulo 27">
            <a:extLst>
              <a:ext uri="{FF2B5EF4-FFF2-40B4-BE49-F238E27FC236}">
                <a16:creationId xmlns:a16="http://schemas.microsoft.com/office/drawing/2014/main" id="{797AFA9D-38B7-4B09-BDB9-5DF6C46F027B}"/>
              </a:ext>
            </a:extLst>
          </p:cNvPr>
          <p:cNvSpPr/>
          <p:nvPr/>
        </p:nvSpPr>
        <p:spPr>
          <a:xfrm>
            <a:off x="2757823" y="1953843"/>
            <a:ext cx="2582814" cy="89427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Ventanilla de Recepción de Trámites Administrativos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Yolanda Maricela Cepeda Tienda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3E038C52-8E6D-40C6-B839-E8E341F67172}"/>
              </a:ext>
            </a:extLst>
          </p:cNvPr>
          <p:cNvSpPr/>
          <p:nvPr/>
        </p:nvSpPr>
        <p:spPr>
          <a:xfrm>
            <a:off x="5681658" y="5170295"/>
            <a:ext cx="2314315" cy="91978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Auditoría y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Valdés Villarreal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65C1E63D-4059-47B6-A885-F0231E349962}"/>
              </a:ext>
            </a:extLst>
          </p:cNvPr>
          <p:cNvSpPr/>
          <p:nvPr/>
        </p:nvSpPr>
        <p:spPr>
          <a:xfrm>
            <a:off x="10909322" y="5168138"/>
            <a:ext cx="2314315" cy="9216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Servicios y Apoyo Logístico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Mario Alberto Flores Bazaldúa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3C111AD0-DDC9-43B6-B1E5-844C22E3413E}"/>
              </a:ext>
            </a:extLst>
          </p:cNvPr>
          <p:cNvCxnSpPr>
            <a:cxnSpLocks/>
          </p:cNvCxnSpPr>
          <p:nvPr/>
        </p:nvCxnSpPr>
        <p:spPr>
          <a:xfrm>
            <a:off x="4055317" y="3160759"/>
            <a:ext cx="6300741" cy="50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D3DF36C2-5055-92AD-18B1-2BBF5D1E8067}"/>
              </a:ext>
            </a:extLst>
          </p:cNvPr>
          <p:cNvCxnSpPr>
            <a:cxnSpLocks/>
          </p:cNvCxnSpPr>
          <p:nvPr/>
        </p:nvCxnSpPr>
        <p:spPr>
          <a:xfrm>
            <a:off x="9440732" y="4791430"/>
            <a:ext cx="258878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2CD69221-C31C-0211-B7C8-6BF2C59C75FC}"/>
              </a:ext>
            </a:extLst>
          </p:cNvPr>
          <p:cNvCxnSpPr>
            <a:cxnSpLocks/>
            <a:stCxn id="2" idx="2"/>
          </p:cNvCxnSpPr>
          <p:nvPr/>
        </p:nvCxnSpPr>
        <p:spPr>
          <a:xfrm flipH="1">
            <a:off x="6901678" y="1632396"/>
            <a:ext cx="1" cy="152836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F26A6BDC-1D80-E66A-1091-06B7EA6D54A0}"/>
              </a:ext>
            </a:extLst>
          </p:cNvPr>
          <p:cNvCxnSpPr>
            <a:cxnSpLocks/>
            <a:stCxn id="28" idx="3"/>
          </p:cNvCxnSpPr>
          <p:nvPr/>
        </p:nvCxnSpPr>
        <p:spPr>
          <a:xfrm flipV="1">
            <a:off x="5340637" y="2396957"/>
            <a:ext cx="1561041" cy="40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E3EB3F57-5C20-1D09-023A-0916D2209BD0}"/>
              </a:ext>
            </a:extLst>
          </p:cNvPr>
          <p:cNvCxnSpPr>
            <a:cxnSpLocks/>
          </p:cNvCxnSpPr>
          <p:nvPr/>
        </p:nvCxnSpPr>
        <p:spPr>
          <a:xfrm>
            <a:off x="4055317" y="4746028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73589B2-9A7A-D684-434C-263B77904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7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32476A4-2563-D0A3-88BF-94AD234F8FC3}"/>
              </a:ext>
            </a:extLst>
          </p:cNvPr>
          <p:cNvSpPr/>
          <p:nvPr/>
        </p:nvSpPr>
        <p:spPr>
          <a:xfrm>
            <a:off x="0" y="7390855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de agosto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31 de agosto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913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4D67B07B-4628-1D77-E77E-2EC73B028FB2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6620171" y="1806273"/>
            <a:ext cx="17132" cy="31643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847A2EB7-71A0-2DBA-17DC-4A3A9B4D999B}"/>
              </a:ext>
            </a:extLst>
          </p:cNvPr>
          <p:cNvCxnSpPr>
            <a:cxnSpLocks/>
          </p:cNvCxnSpPr>
          <p:nvPr/>
        </p:nvCxnSpPr>
        <p:spPr>
          <a:xfrm flipV="1">
            <a:off x="3310934" y="4408711"/>
            <a:ext cx="6567081" cy="30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ángulo 4">
            <a:extLst>
              <a:ext uri="{FF2B5EF4-FFF2-40B4-BE49-F238E27FC236}">
                <a16:creationId xmlns:a16="http://schemas.microsoft.com/office/drawing/2014/main" id="{E4719B0B-AC9B-93DB-07FA-4819074B87AD}"/>
              </a:ext>
            </a:extLst>
          </p:cNvPr>
          <p:cNvSpPr/>
          <p:nvPr/>
        </p:nvSpPr>
        <p:spPr>
          <a:xfrm>
            <a:off x="5110903" y="84147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7950E4B-2A56-9D1C-5E7B-8448DFE5EDA7}"/>
              </a:ext>
            </a:extLst>
          </p:cNvPr>
          <p:cNvSpPr/>
          <p:nvPr/>
        </p:nvSpPr>
        <p:spPr>
          <a:xfrm>
            <a:off x="5093771" y="214486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ADA048CA-60B0-302B-4A3E-B1E12203119D}"/>
              </a:ext>
            </a:extLst>
          </p:cNvPr>
          <p:cNvSpPr/>
          <p:nvPr/>
        </p:nvSpPr>
        <p:spPr>
          <a:xfrm>
            <a:off x="5093771" y="49705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Financieros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Arreazola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Gil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0D6B3605-ED9E-2723-CA66-12D3BA71EA4B}"/>
              </a:ext>
            </a:extLst>
          </p:cNvPr>
          <p:cNvSpPr/>
          <p:nvPr/>
        </p:nvSpPr>
        <p:spPr>
          <a:xfrm>
            <a:off x="1784534" y="49705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Humanos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Nidia Dávila Martínez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90E03E8-3727-5971-C410-87FFEB380C05}"/>
              </a:ext>
            </a:extLst>
          </p:cNvPr>
          <p:cNvSpPr/>
          <p:nvPr/>
        </p:nvSpPr>
        <p:spPr>
          <a:xfrm>
            <a:off x="8453482" y="49705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Auditoría y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Valdés Villarreal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7BFD1B12-41FD-6C08-B14E-A5E6B5C81B9E}"/>
              </a:ext>
            </a:extLst>
          </p:cNvPr>
          <p:cNvSpPr/>
          <p:nvPr/>
        </p:nvSpPr>
        <p:spPr>
          <a:xfrm>
            <a:off x="8522676" y="321517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Pagos e Instrumentos Bancarios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Verónica Pulgarín Gutiérrez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6FE01BBC-83EE-2DA6-4077-D079BDBCF58B}"/>
              </a:ext>
            </a:extLst>
          </p:cNvPr>
          <p:cNvSpPr/>
          <p:nvPr/>
        </p:nvSpPr>
        <p:spPr>
          <a:xfrm>
            <a:off x="1781797" y="321517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Tania Lizbeth Salas Rodríguez</a:t>
            </a:r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B7DF655B-E6E3-15BC-12FB-D6F9B87BF80F}"/>
              </a:ext>
            </a:extLst>
          </p:cNvPr>
          <p:cNvCxnSpPr>
            <a:cxnSpLocks/>
            <a:stCxn id="11" idx="3"/>
            <a:endCxn id="10" idx="1"/>
          </p:cNvCxnSpPr>
          <p:nvPr/>
        </p:nvCxnSpPr>
        <p:spPr>
          <a:xfrm>
            <a:off x="4834597" y="3697575"/>
            <a:ext cx="36880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4445E44E-C9B5-F564-951A-825AC9603578}"/>
              </a:ext>
            </a:extLst>
          </p:cNvPr>
          <p:cNvCxnSpPr>
            <a:endCxn id="8" idx="0"/>
          </p:cNvCxnSpPr>
          <p:nvPr/>
        </p:nvCxnSpPr>
        <p:spPr>
          <a:xfrm>
            <a:off x="3310934" y="4411790"/>
            <a:ext cx="0" cy="558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3FAB0067-3325-FFA9-1EA4-62B0E8CE7326}"/>
              </a:ext>
            </a:extLst>
          </p:cNvPr>
          <p:cNvCxnSpPr/>
          <p:nvPr/>
        </p:nvCxnSpPr>
        <p:spPr>
          <a:xfrm>
            <a:off x="9870999" y="4411790"/>
            <a:ext cx="0" cy="558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5AA33E2E-48F9-4CD5-65E9-9E1477964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8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B922B687-6DCF-E3FF-EB24-606D623188EA}"/>
              </a:ext>
            </a:extLst>
          </p:cNvPr>
          <p:cNvSpPr/>
          <p:nvPr/>
        </p:nvSpPr>
        <p:spPr>
          <a:xfrm>
            <a:off x="0" y="7390855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de agosto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31 de agosto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6807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4DDD010D-B834-DB7B-2B7B-0095D5953B8E}"/>
              </a:ext>
            </a:extLst>
          </p:cNvPr>
          <p:cNvCxnSpPr>
            <a:stCxn id="6" idx="2"/>
          </p:cNvCxnSpPr>
          <p:nvPr/>
        </p:nvCxnSpPr>
        <p:spPr>
          <a:xfrm>
            <a:off x="6408774" y="2050718"/>
            <a:ext cx="0" cy="26736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ángulo 5">
            <a:extLst>
              <a:ext uri="{FF2B5EF4-FFF2-40B4-BE49-F238E27FC236}">
                <a16:creationId xmlns:a16="http://schemas.microsoft.com/office/drawing/2014/main" id="{1B2106EF-9957-625C-DC4C-56FF391BCFFD}"/>
              </a:ext>
            </a:extLst>
          </p:cNvPr>
          <p:cNvSpPr/>
          <p:nvPr/>
        </p:nvSpPr>
        <p:spPr>
          <a:xfrm>
            <a:off x="4882374" y="108591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6655BC6-50A5-F22E-0CCE-4D430D281D16}"/>
              </a:ext>
            </a:extLst>
          </p:cNvPr>
          <p:cNvSpPr/>
          <p:nvPr/>
        </p:nvSpPr>
        <p:spPr>
          <a:xfrm>
            <a:off x="4882374" y="22603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39224C7-B699-4605-A2C1-A9C8DF8194B3}"/>
              </a:ext>
            </a:extLst>
          </p:cNvPr>
          <p:cNvSpPr/>
          <p:nvPr/>
        </p:nvSpPr>
        <p:spPr>
          <a:xfrm>
            <a:off x="2938027" y="508294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8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Nómina y Obligaciones </a:t>
            </a: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Obrero-Patronales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Victoria Isabel Cepeda Álvarez</a:t>
            </a: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980E8F49-386B-F1F4-E90C-69502E626DA0}"/>
              </a:ext>
            </a:extLst>
          </p:cNvPr>
          <p:cNvSpPr/>
          <p:nvPr/>
        </p:nvSpPr>
        <p:spPr>
          <a:xfrm>
            <a:off x="6761162" y="508294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Recursos Humanos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-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Raquel Madaí Ulluela Mendoza</a:t>
            </a: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3D2EB9D5-EF16-4D02-B7C2-01FB301C62D2}"/>
              </a:ext>
            </a:extLst>
          </p:cNvPr>
          <p:cNvCxnSpPr>
            <a:cxnSpLocks/>
          </p:cNvCxnSpPr>
          <p:nvPr/>
        </p:nvCxnSpPr>
        <p:spPr>
          <a:xfrm>
            <a:off x="4464427" y="4724395"/>
            <a:ext cx="38129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A3B2F5AB-D664-05F1-E362-7B4F22971101}"/>
              </a:ext>
            </a:extLst>
          </p:cNvPr>
          <p:cNvSpPr/>
          <p:nvPr/>
        </p:nvSpPr>
        <p:spPr>
          <a:xfrm>
            <a:off x="4882374" y="347914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Humanos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Nidia Dávila Martínez</a:t>
            </a:r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97F1FCDA-D108-D264-66A2-2ACC7AC2AD42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4464427" y="4724395"/>
            <a:ext cx="0" cy="3585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98EE15B0-58B9-9FD6-EDC6-CBF5F5F1EBAA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8277402" y="4724395"/>
            <a:ext cx="10160" cy="3585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CA904A3B-A5AE-DACE-2E8D-3E103AAE6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9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4DD8592-0921-15FB-1D90-2CA5F6845ACB}"/>
              </a:ext>
            </a:extLst>
          </p:cNvPr>
          <p:cNvSpPr/>
          <p:nvPr/>
        </p:nvSpPr>
        <p:spPr>
          <a:xfrm>
            <a:off x="0" y="7390855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31 de agosto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31 de agosto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8429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 algn="l">
          <a:defRPr sz="1217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txDef>
      <a:spPr>
        <a:noFill/>
      </a:spPr>
      <a:bodyPr wrap="squar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26349</TotalTime>
  <Words>3261</Words>
  <Application>Microsoft Office PowerPoint</Application>
  <PresentationFormat>Personalizado</PresentationFormat>
  <Paragraphs>612</Paragraphs>
  <Slides>28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28</vt:i4>
      </vt:variant>
    </vt:vector>
  </HeadingPairs>
  <TitlesOfParts>
    <vt:vector size="35" baseType="lpstr">
      <vt:lpstr>Arial</vt:lpstr>
      <vt:lpstr>Calibri</vt:lpstr>
      <vt:lpstr>Calibri Light</vt:lpstr>
      <vt:lpstr>Century Gothic</vt:lpstr>
      <vt:lpstr>Helvetica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HugoGlz</dc:creator>
  <cp:lastModifiedBy>IEC_CAF</cp:lastModifiedBy>
  <cp:revision>821</cp:revision>
  <cp:lastPrinted>2025-03-31T22:52:43Z</cp:lastPrinted>
  <dcterms:created xsi:type="dcterms:W3CDTF">2016-05-19T21:44:27Z</dcterms:created>
  <dcterms:modified xsi:type="dcterms:W3CDTF">2025-09-02T21:03:22Z</dcterms:modified>
</cp:coreProperties>
</file>